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91"/>
  </p:notesMasterIdLst>
  <p:handoutMasterIdLst>
    <p:handoutMasterId r:id="rId92"/>
  </p:handoutMasterIdLst>
  <p:sldIdLst>
    <p:sldId id="373" r:id="rId5"/>
    <p:sldId id="498" r:id="rId6"/>
    <p:sldId id="501" r:id="rId7"/>
    <p:sldId id="499" r:id="rId8"/>
    <p:sldId id="500" r:id="rId9"/>
    <p:sldId id="374" r:id="rId10"/>
    <p:sldId id="375" r:id="rId11"/>
    <p:sldId id="376" r:id="rId12"/>
    <p:sldId id="395" r:id="rId13"/>
    <p:sldId id="480" r:id="rId14"/>
    <p:sldId id="394" r:id="rId15"/>
    <p:sldId id="502" r:id="rId16"/>
    <p:sldId id="378" r:id="rId17"/>
    <p:sldId id="389" r:id="rId18"/>
    <p:sldId id="379" r:id="rId19"/>
    <p:sldId id="380" r:id="rId20"/>
    <p:sldId id="391" r:id="rId21"/>
    <p:sldId id="432" r:id="rId22"/>
    <p:sldId id="444" r:id="rId23"/>
    <p:sldId id="436" r:id="rId24"/>
    <p:sldId id="442" r:id="rId25"/>
    <p:sldId id="441" r:id="rId26"/>
    <p:sldId id="443" r:id="rId27"/>
    <p:sldId id="445" r:id="rId28"/>
    <p:sldId id="390" r:id="rId29"/>
    <p:sldId id="479" r:id="rId30"/>
    <p:sldId id="493" r:id="rId31"/>
    <p:sldId id="382" r:id="rId32"/>
    <p:sldId id="490" r:id="rId33"/>
    <p:sldId id="454" r:id="rId34"/>
    <p:sldId id="492" r:id="rId35"/>
    <p:sldId id="491" r:id="rId36"/>
    <p:sldId id="409" r:id="rId37"/>
    <p:sldId id="410" r:id="rId38"/>
    <p:sldId id="414" r:id="rId39"/>
    <p:sldId id="446" r:id="rId40"/>
    <p:sldId id="453" r:id="rId41"/>
    <p:sldId id="416" r:id="rId42"/>
    <p:sldId id="487" r:id="rId43"/>
    <p:sldId id="488" r:id="rId44"/>
    <p:sldId id="489" r:id="rId45"/>
    <p:sldId id="418" r:id="rId46"/>
    <p:sldId id="420" r:id="rId47"/>
    <p:sldId id="383" r:id="rId48"/>
    <p:sldId id="423" r:id="rId49"/>
    <p:sldId id="424" r:id="rId50"/>
    <p:sldId id="425" r:id="rId51"/>
    <p:sldId id="426" r:id="rId52"/>
    <p:sldId id="427" r:id="rId53"/>
    <p:sldId id="428" r:id="rId54"/>
    <p:sldId id="429" r:id="rId55"/>
    <p:sldId id="457" r:id="rId56"/>
    <p:sldId id="458" r:id="rId57"/>
    <p:sldId id="459" r:id="rId58"/>
    <p:sldId id="460" r:id="rId59"/>
    <p:sldId id="461" r:id="rId60"/>
    <p:sldId id="462" r:id="rId61"/>
    <p:sldId id="463" r:id="rId62"/>
    <p:sldId id="465" r:id="rId63"/>
    <p:sldId id="466" r:id="rId64"/>
    <p:sldId id="467" r:id="rId65"/>
    <p:sldId id="468" r:id="rId66"/>
    <p:sldId id="469" r:id="rId67"/>
    <p:sldId id="505" r:id="rId68"/>
    <p:sldId id="470" r:id="rId69"/>
    <p:sldId id="471" r:id="rId70"/>
    <p:sldId id="472" r:id="rId71"/>
    <p:sldId id="496" r:id="rId72"/>
    <p:sldId id="495" r:id="rId73"/>
    <p:sldId id="473" r:id="rId74"/>
    <p:sldId id="474" r:id="rId75"/>
    <p:sldId id="475" r:id="rId76"/>
    <p:sldId id="476" r:id="rId77"/>
    <p:sldId id="384" r:id="rId78"/>
    <p:sldId id="477" r:id="rId79"/>
    <p:sldId id="497" r:id="rId80"/>
    <p:sldId id="385" r:id="rId81"/>
    <p:sldId id="478" r:id="rId82"/>
    <p:sldId id="386" r:id="rId83"/>
    <p:sldId id="503" r:id="rId84"/>
    <p:sldId id="507" r:id="rId85"/>
    <p:sldId id="508" r:id="rId86"/>
    <p:sldId id="509" r:id="rId87"/>
    <p:sldId id="506" r:id="rId88"/>
    <p:sldId id="504" r:id="rId89"/>
    <p:sldId id="510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2645"/>
    <a:srgbClr val="51247A"/>
    <a:srgbClr val="962A8B"/>
    <a:srgbClr val="2EA836"/>
    <a:srgbClr val="D9AC6D"/>
    <a:srgbClr val="EB602B"/>
    <a:srgbClr val="FBB800"/>
    <a:srgbClr val="4085C6"/>
    <a:srgbClr val="00A2C7"/>
    <a:srgbClr val="999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83256" autoAdjust="0"/>
  </p:normalViewPr>
  <p:slideViewPr>
    <p:cSldViewPr showGuides="1">
      <p:cViewPr varScale="1">
        <p:scale>
          <a:sx n="96" d="100"/>
          <a:sy n="96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917423-CF55-4F74-902B-ED5C7B109CAA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EBD8E783-F672-449B-91D1-3A85D11B0376}">
      <dgm:prSet phldrT="[Text]"/>
      <dgm:spPr/>
      <dgm:t>
        <a:bodyPr/>
        <a:lstStyle/>
        <a:p>
          <a:r>
            <a:rPr lang="en-US" dirty="0" smtClean="0"/>
            <a:t>Changes in Folder</a:t>
          </a:r>
          <a:endParaRPr lang="en-US" dirty="0"/>
        </a:p>
      </dgm:t>
    </dgm:pt>
    <dgm:pt modelId="{D3F8D02C-519A-45A1-989F-83F83FA7F6FE}" type="parTrans" cxnId="{88EBEFB8-08B1-4121-8968-032795B5F7E8}">
      <dgm:prSet/>
      <dgm:spPr/>
      <dgm:t>
        <a:bodyPr/>
        <a:lstStyle/>
        <a:p>
          <a:endParaRPr lang="en-US"/>
        </a:p>
      </dgm:t>
    </dgm:pt>
    <dgm:pt modelId="{034FE1FE-BDEF-4616-9771-2CD5BA360DB7}" type="sibTrans" cxnId="{88EBEFB8-08B1-4121-8968-032795B5F7E8}">
      <dgm:prSet/>
      <dgm:spPr/>
      <dgm:t>
        <a:bodyPr/>
        <a:lstStyle/>
        <a:p>
          <a:endParaRPr lang="en-US"/>
        </a:p>
      </dgm:t>
    </dgm:pt>
    <dgm:pt modelId="{72ADAD85-D157-4A80-B2E8-8E9F9EE79145}">
      <dgm:prSet phldrT="[Text]"/>
      <dgm:spPr/>
      <dgm:t>
        <a:bodyPr/>
        <a:lstStyle/>
        <a:p>
          <a:r>
            <a:rPr lang="en-US" dirty="0" smtClean="0"/>
            <a:t>Staging Area (files to be used for the next commit)</a:t>
          </a:r>
          <a:endParaRPr lang="en-US" dirty="0"/>
        </a:p>
      </dgm:t>
    </dgm:pt>
    <dgm:pt modelId="{D067EF4D-9879-40C1-924B-E6F822F46FC5}" type="parTrans" cxnId="{3A4C6D2E-15A3-4F72-85A7-2273A3D117C3}">
      <dgm:prSet/>
      <dgm:spPr/>
      <dgm:t>
        <a:bodyPr/>
        <a:lstStyle/>
        <a:p>
          <a:endParaRPr lang="en-US"/>
        </a:p>
      </dgm:t>
    </dgm:pt>
    <dgm:pt modelId="{8BCC6B17-B89D-4FFC-BFBD-FAEEC42F981F}" type="sibTrans" cxnId="{3A4C6D2E-15A3-4F72-85A7-2273A3D117C3}">
      <dgm:prSet/>
      <dgm:spPr/>
      <dgm:t>
        <a:bodyPr/>
        <a:lstStyle/>
        <a:p>
          <a:endParaRPr lang="en-US"/>
        </a:p>
      </dgm:t>
    </dgm:pt>
    <dgm:pt modelId="{C309DC7A-6D3D-45B1-8555-67A88B991F32}">
      <dgm:prSet phldrT="[Text]"/>
      <dgm:spPr/>
      <dgm:t>
        <a:bodyPr/>
        <a:lstStyle/>
        <a:p>
          <a:r>
            <a:rPr lang="en-US" dirty="0" smtClean="0"/>
            <a:t>Repository</a:t>
          </a:r>
          <a:endParaRPr lang="en-US" dirty="0"/>
        </a:p>
      </dgm:t>
    </dgm:pt>
    <dgm:pt modelId="{5977389F-9576-4999-9876-5FDE25AF482F}" type="parTrans" cxnId="{52782E99-DF5E-4E5D-BD5A-388986EB7B07}">
      <dgm:prSet/>
      <dgm:spPr/>
      <dgm:t>
        <a:bodyPr/>
        <a:lstStyle/>
        <a:p>
          <a:endParaRPr lang="en-US"/>
        </a:p>
      </dgm:t>
    </dgm:pt>
    <dgm:pt modelId="{594FAC15-5610-4319-BB42-443EEE3D21D9}" type="sibTrans" cxnId="{52782E99-DF5E-4E5D-BD5A-388986EB7B07}">
      <dgm:prSet/>
      <dgm:spPr/>
      <dgm:t>
        <a:bodyPr/>
        <a:lstStyle/>
        <a:p>
          <a:endParaRPr lang="en-US"/>
        </a:p>
      </dgm:t>
    </dgm:pt>
    <dgm:pt modelId="{C23BE80E-C0C7-4A8D-87AD-12CE87F26B14}" type="pres">
      <dgm:prSet presAssocID="{5A917423-CF55-4F74-902B-ED5C7B109CAA}" presName="CompostProcess" presStyleCnt="0">
        <dgm:presLayoutVars>
          <dgm:dir/>
          <dgm:resizeHandles val="exact"/>
        </dgm:presLayoutVars>
      </dgm:prSet>
      <dgm:spPr/>
    </dgm:pt>
    <dgm:pt modelId="{CBA6465B-F112-4971-851A-291C6874984B}" type="pres">
      <dgm:prSet presAssocID="{5A917423-CF55-4F74-902B-ED5C7B109CAA}" presName="arrow" presStyleLbl="bgShp" presStyleIdx="0" presStyleCnt="1"/>
      <dgm:spPr/>
    </dgm:pt>
    <dgm:pt modelId="{1A24C0BC-DDBC-4E56-98FC-D82F467761C9}" type="pres">
      <dgm:prSet presAssocID="{5A917423-CF55-4F74-902B-ED5C7B109CAA}" presName="linearProcess" presStyleCnt="0"/>
      <dgm:spPr/>
    </dgm:pt>
    <dgm:pt modelId="{45D442E0-5DBE-45BE-8FA0-EE9304E45442}" type="pres">
      <dgm:prSet presAssocID="{EBD8E783-F672-449B-91D1-3A85D11B0376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038EB1-8C7A-452A-8386-F13AB7143783}" type="pres">
      <dgm:prSet presAssocID="{034FE1FE-BDEF-4616-9771-2CD5BA360DB7}" presName="sibTrans" presStyleCnt="0"/>
      <dgm:spPr/>
    </dgm:pt>
    <dgm:pt modelId="{BEB8AFD4-0453-40D3-932A-F24742778D9A}" type="pres">
      <dgm:prSet presAssocID="{72ADAD85-D157-4A80-B2E8-8E9F9EE7914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A93D20-519C-4E29-AC35-1C58FC5FFFAE}" type="pres">
      <dgm:prSet presAssocID="{8BCC6B17-B89D-4FFC-BFBD-FAEEC42F981F}" presName="sibTrans" presStyleCnt="0"/>
      <dgm:spPr/>
    </dgm:pt>
    <dgm:pt modelId="{B6932470-AC65-4371-B201-9029594C8DAC}" type="pres">
      <dgm:prSet presAssocID="{C309DC7A-6D3D-45B1-8555-67A88B991F32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334911-F49D-4C8C-9F07-AE2DA4A77095}" type="presOf" srcId="{EBD8E783-F672-449B-91D1-3A85D11B0376}" destId="{45D442E0-5DBE-45BE-8FA0-EE9304E45442}" srcOrd="0" destOrd="0" presId="urn:microsoft.com/office/officeart/2005/8/layout/hProcess9"/>
    <dgm:cxn modelId="{3A4C6D2E-15A3-4F72-85A7-2273A3D117C3}" srcId="{5A917423-CF55-4F74-902B-ED5C7B109CAA}" destId="{72ADAD85-D157-4A80-B2E8-8E9F9EE79145}" srcOrd="1" destOrd="0" parTransId="{D067EF4D-9879-40C1-924B-E6F822F46FC5}" sibTransId="{8BCC6B17-B89D-4FFC-BFBD-FAEEC42F981F}"/>
    <dgm:cxn modelId="{52782E99-DF5E-4E5D-BD5A-388986EB7B07}" srcId="{5A917423-CF55-4F74-902B-ED5C7B109CAA}" destId="{C309DC7A-6D3D-45B1-8555-67A88B991F32}" srcOrd="2" destOrd="0" parTransId="{5977389F-9576-4999-9876-5FDE25AF482F}" sibTransId="{594FAC15-5610-4319-BB42-443EEE3D21D9}"/>
    <dgm:cxn modelId="{B61370CE-B4F5-4433-ADCB-6FB745F499A7}" type="presOf" srcId="{C309DC7A-6D3D-45B1-8555-67A88B991F32}" destId="{B6932470-AC65-4371-B201-9029594C8DAC}" srcOrd="0" destOrd="0" presId="urn:microsoft.com/office/officeart/2005/8/layout/hProcess9"/>
    <dgm:cxn modelId="{6704CACF-8049-4D68-B20F-24EAE2C7E02D}" type="presOf" srcId="{5A917423-CF55-4F74-902B-ED5C7B109CAA}" destId="{C23BE80E-C0C7-4A8D-87AD-12CE87F26B14}" srcOrd="0" destOrd="0" presId="urn:microsoft.com/office/officeart/2005/8/layout/hProcess9"/>
    <dgm:cxn modelId="{88EBEFB8-08B1-4121-8968-032795B5F7E8}" srcId="{5A917423-CF55-4F74-902B-ED5C7B109CAA}" destId="{EBD8E783-F672-449B-91D1-3A85D11B0376}" srcOrd="0" destOrd="0" parTransId="{D3F8D02C-519A-45A1-989F-83F83FA7F6FE}" sibTransId="{034FE1FE-BDEF-4616-9771-2CD5BA360DB7}"/>
    <dgm:cxn modelId="{5079B0A2-2598-4D4E-BF26-8AB1D3D1C01A}" type="presOf" srcId="{72ADAD85-D157-4A80-B2E8-8E9F9EE79145}" destId="{BEB8AFD4-0453-40D3-932A-F24742778D9A}" srcOrd="0" destOrd="0" presId="urn:microsoft.com/office/officeart/2005/8/layout/hProcess9"/>
    <dgm:cxn modelId="{9FCE8C9B-3793-41BE-BF80-E2C9DAF6B4DA}" type="presParOf" srcId="{C23BE80E-C0C7-4A8D-87AD-12CE87F26B14}" destId="{CBA6465B-F112-4971-851A-291C6874984B}" srcOrd="0" destOrd="0" presId="urn:microsoft.com/office/officeart/2005/8/layout/hProcess9"/>
    <dgm:cxn modelId="{FBC5BCFB-E9F2-4853-AE52-31B481CA6056}" type="presParOf" srcId="{C23BE80E-C0C7-4A8D-87AD-12CE87F26B14}" destId="{1A24C0BC-DDBC-4E56-98FC-D82F467761C9}" srcOrd="1" destOrd="0" presId="urn:microsoft.com/office/officeart/2005/8/layout/hProcess9"/>
    <dgm:cxn modelId="{7439C5EE-EA73-424D-847D-B884D667B8E1}" type="presParOf" srcId="{1A24C0BC-DDBC-4E56-98FC-D82F467761C9}" destId="{45D442E0-5DBE-45BE-8FA0-EE9304E45442}" srcOrd="0" destOrd="0" presId="urn:microsoft.com/office/officeart/2005/8/layout/hProcess9"/>
    <dgm:cxn modelId="{7A760223-FD5E-4550-9FF0-52167AA7B1A0}" type="presParOf" srcId="{1A24C0BC-DDBC-4E56-98FC-D82F467761C9}" destId="{67038EB1-8C7A-452A-8386-F13AB7143783}" srcOrd="1" destOrd="0" presId="urn:microsoft.com/office/officeart/2005/8/layout/hProcess9"/>
    <dgm:cxn modelId="{EE104DCC-9F67-4B1E-B53F-47AB6807FDD0}" type="presParOf" srcId="{1A24C0BC-DDBC-4E56-98FC-D82F467761C9}" destId="{BEB8AFD4-0453-40D3-932A-F24742778D9A}" srcOrd="2" destOrd="0" presId="urn:microsoft.com/office/officeart/2005/8/layout/hProcess9"/>
    <dgm:cxn modelId="{7522CAB3-299B-4307-9035-D1DC15735392}" type="presParOf" srcId="{1A24C0BC-DDBC-4E56-98FC-D82F467761C9}" destId="{02A93D20-519C-4E29-AC35-1C58FC5FFFAE}" srcOrd="3" destOrd="0" presId="urn:microsoft.com/office/officeart/2005/8/layout/hProcess9"/>
    <dgm:cxn modelId="{9DDBE3AE-EA27-4E64-B827-A2F2C45163E9}" type="presParOf" srcId="{1A24C0BC-DDBC-4E56-98FC-D82F467761C9}" destId="{B6932470-AC65-4371-B201-9029594C8DAC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6465B-F112-4971-851A-291C6874984B}">
      <dsp:nvSpPr>
        <dsp:cNvPr id="0" name=""/>
        <dsp:cNvSpPr/>
      </dsp:nvSpPr>
      <dsp:spPr>
        <a:xfrm>
          <a:off x="756083" y="0"/>
          <a:ext cx="8568952" cy="3024336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D442E0-5DBE-45BE-8FA0-EE9304E45442}">
      <dsp:nvSpPr>
        <dsp:cNvPr id="0" name=""/>
        <dsp:cNvSpPr/>
      </dsp:nvSpPr>
      <dsp:spPr>
        <a:xfrm>
          <a:off x="341616" y="907300"/>
          <a:ext cx="3024336" cy="120973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Changes in Folder</a:t>
          </a:r>
          <a:endParaRPr lang="en-US" sz="2300" kern="1200" dirty="0"/>
        </a:p>
      </dsp:txBody>
      <dsp:txXfrm>
        <a:off x="400670" y="966354"/>
        <a:ext cx="2906228" cy="1091626"/>
      </dsp:txXfrm>
    </dsp:sp>
    <dsp:sp modelId="{BEB8AFD4-0453-40D3-932A-F24742778D9A}">
      <dsp:nvSpPr>
        <dsp:cNvPr id="0" name=""/>
        <dsp:cNvSpPr/>
      </dsp:nvSpPr>
      <dsp:spPr>
        <a:xfrm>
          <a:off x="3528392" y="907300"/>
          <a:ext cx="3024336" cy="120973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Staging Area (files to be used for the next commit)</a:t>
          </a:r>
          <a:endParaRPr lang="en-US" sz="2300" kern="1200" dirty="0"/>
        </a:p>
      </dsp:txBody>
      <dsp:txXfrm>
        <a:off x="3587446" y="966354"/>
        <a:ext cx="2906228" cy="1091626"/>
      </dsp:txXfrm>
    </dsp:sp>
    <dsp:sp modelId="{B6932470-AC65-4371-B201-9029594C8DAC}">
      <dsp:nvSpPr>
        <dsp:cNvPr id="0" name=""/>
        <dsp:cNvSpPr/>
      </dsp:nvSpPr>
      <dsp:spPr>
        <a:xfrm>
          <a:off x="6715167" y="907300"/>
          <a:ext cx="3024336" cy="120973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Repository</a:t>
          </a:r>
          <a:endParaRPr lang="en-US" sz="2300" kern="1200" dirty="0"/>
        </a:p>
      </dsp:txBody>
      <dsp:txXfrm>
        <a:off x="6774221" y="966354"/>
        <a:ext cx="2906228" cy="10916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3/06/2020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3/06/2020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Welcome</a:t>
            </a:r>
            <a:r>
              <a:rPr lang="en-A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everyone to our introduction into git and the CAI-</a:t>
            </a:r>
            <a:r>
              <a:rPr lang="en-A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gitlab</a:t>
            </a:r>
            <a:r>
              <a:rPr lang="en-A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sever. Before we get started, w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would like to acknowledge the traditional owners of the land</a:t>
            </a:r>
            <a:r>
              <a:rPr lang="en-A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which we are situated on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for us</a:t>
            </a:r>
            <a:r>
              <a:rPr lang="en-A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here in St Lucia 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the Tur-a-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bul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Yug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 people.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2986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Sometimes</a:t>
            </a:r>
            <a:r>
              <a:rPr lang="en-AU" baseline="0" dirty="0" smtClean="0"/>
              <a:t> I get confused, so what’s the difference between a remote and origin?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823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Steffen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5059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 history of a repository</a:t>
            </a:r>
            <a:r>
              <a:rPr lang="en-AU" baseline="0" dirty="0" smtClean="0"/>
              <a:t> is organized in commits. So what exactly is a commit?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9370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Why do I always have to commit and then push?</a:t>
            </a:r>
            <a:r>
              <a:rPr lang="en-AU" baseline="0" dirty="0" smtClean="0"/>
              <a:t> Why is it not just one thing?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63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6904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Steffen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64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8586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Steffen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68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9841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Steffen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72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4746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Steffen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85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8341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Steffen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0051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Steffen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3805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Before moving further: What actually is a repository?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0286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Steffen: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412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Steffen: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5353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So, do</a:t>
            </a:r>
            <a:r>
              <a:rPr lang="en-AU" baseline="0" dirty="0" smtClean="0"/>
              <a:t> I want to open a folder or clone a repository?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4364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Steffen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7435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Steffen comment on </a:t>
            </a:r>
            <a:r>
              <a:rPr lang="en-AU" dirty="0" err="1" smtClean="0"/>
              <a:t>ssh</a:t>
            </a:r>
            <a:r>
              <a:rPr lang="en-AU" baseline="0" dirty="0" smtClean="0"/>
              <a:t> vs https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206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E3223-6328-4488-8A5F-952E87A12E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412" t="80198" b="-1"/>
          <a:stretch/>
        </p:blipFill>
        <p:spPr bwMode="ltGray">
          <a:xfrm>
            <a:off x="9852228" y="5499893"/>
            <a:ext cx="2339772" cy="135810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6074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298" y="257129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40420-5D32-4B9D-AAC5-EA821D5940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270" r="70475" b="-1"/>
          <a:stretch/>
        </p:blipFill>
        <p:spPr bwMode="ltGray">
          <a:xfrm>
            <a:off x="1" y="4064704"/>
            <a:ext cx="2699772" cy="2793299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1484F3-3D7B-466C-B621-2369AAE0DB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2F89E8-AEA0-41B7-97D7-227B19E804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6" y="2279553"/>
            <a:ext cx="52200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lang="en-AU" dirty="0"/>
            </a:lvl5pPr>
            <a:lvl6pPr>
              <a:defRPr b="0"/>
            </a:lvl6pPr>
          </a:lstStyle>
          <a:p>
            <a:pPr lvl="5"/>
            <a:r>
              <a:rPr lang="en-US" dirty="0"/>
              <a:t>[Graph title]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3F161-17EB-4DA5-BE00-069D1277B92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5326" y="2696388"/>
            <a:ext cx="5220000" cy="36123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324DF9C-3E8A-469C-8FC9-4938DAA322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9511" y="2279553"/>
            <a:ext cx="52200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lang="en-AU" dirty="0"/>
            </a:lvl5pPr>
            <a:lvl6pPr>
              <a:defRPr b="0"/>
            </a:lvl6pPr>
          </a:lstStyle>
          <a:p>
            <a:pPr lvl="5"/>
            <a:r>
              <a:rPr lang="en-US" dirty="0"/>
              <a:t>[Graph title]</a:t>
            </a:r>
            <a:endParaRPr lang="en-AU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027F0FB-D735-4865-B5EA-A50B34F47CA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79511" y="2696388"/>
            <a:ext cx="5220000" cy="36123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AE7F11A-C7DA-440F-83D7-3571E1FAF1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7" y="1699200"/>
            <a:ext cx="10772776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7ABDCDB-C6CD-4C8C-A5E2-31920BCF53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AU" dirty="0" smtClean="0"/>
              <a:t>mri.sbollmann.net</a:t>
            </a:r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7154F-DE85-4B92-BE63-FC9C5B0FC14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08FAE1-741A-4147-AD4A-766CC098B7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701168E-769B-45DB-AFDD-B10DB12B4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B90A4-353C-48E3-A991-1B0A2B9809C7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white"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700212"/>
            <a:ext cx="10801350" cy="2160000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95325" y="4149320"/>
            <a:ext cx="10801350" cy="2160000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4204264-ED99-42CA-9AA0-998A63609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AU" dirty="0" smtClean="0"/>
              <a:t>mri.sbollmann.net</a:t>
            </a:r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F99E85-067E-4D25-84D4-D21BC7C23B71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C68E48-49B8-418B-BA86-C6FED8002F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21DDE5F-D7FC-442F-B28B-E2BE20514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104F0F0-FDFF-43C7-9188-2DB30D5D1563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white"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FF82D3-6289-409B-A057-3D813BA14F7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5325" y="1700213"/>
            <a:ext cx="3384342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F6BB689-6536-431A-8821-1D05F11A49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06607" y="1700213"/>
            <a:ext cx="3384000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E3EE136-4551-4345-9B3F-12045A92B8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12597" y="1700213"/>
            <a:ext cx="3384000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0070F8D-A181-4941-8E6E-89B3B6A120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AU" dirty="0" smtClean="0"/>
              <a:t>mri.sbollmann.net</a:t>
            </a:r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13AAF-B990-435A-8393-8A687098057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E32DE4-D188-4655-B345-81AD0F7B8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B9DCCA-7638-41AF-BB97-E7C1ADB94B43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506DFC-3F02-4673-B3B1-41D5834D75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F26CCD0-EFB3-4E19-A77F-85F3E0F3366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75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049" y="1700213"/>
            <a:ext cx="7089626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95325" y="1698659"/>
            <a:ext cx="3384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819475F-5544-4974-AE9E-4B8F82C06A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AU" dirty="0" smtClean="0"/>
              <a:t>mri.sbollmann.net</a:t>
            </a:r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7ADCB3-94A1-487D-85FB-8FFC9CDD03A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8469F-EA11-46C7-AAEC-1DCCFFCDF4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CD0CC0B-EDBE-4119-B030-67B59342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DE031C-D81B-4218-94A1-8E617EC68AED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6" y="1700213"/>
            <a:ext cx="7092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8112676" y="1700213"/>
            <a:ext cx="3384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9C00F56-0B94-47B9-B665-E10A225FC2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AU" dirty="0" smtClean="0"/>
              <a:t>mri.sbollmann.net</a:t>
            </a:r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415799-71FD-449D-8349-3495B06EE871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739D336-33BA-494B-81D0-9D8B47FD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EF3A4-7665-47FA-8B69-9A4F31C18B06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624880"/>
            <a:ext cx="12191999" cy="6233119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/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683528B-5613-4179-BFD8-DFE24675A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AU" dirty="0" smtClean="0"/>
              <a:t>mri.sbollmann.net</a:t>
            </a:r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5D19A3-55E4-4A3E-B43F-B4D3EFBE1E1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B58DF6-309B-4BE3-BBE4-1BA28FFD90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7D515-B4C3-44B8-9BAA-EEF692FA5A57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white"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1700213"/>
            <a:ext cx="10801349" cy="424910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683528B-5613-4179-BFD8-DFE24675A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AU" dirty="0" smtClean="0"/>
              <a:t>mri.sbollmann.net</a:t>
            </a:r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FA6F18-A6B9-4002-9AF5-5A621B0ECEA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667976-37E5-419D-871B-FF7F3279A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BC86CC-8E6A-4F6A-BC10-D9D4BF0CE880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8" y="630979"/>
            <a:ext cx="7784951" cy="6234196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8916" h="5593381">
                <a:moveTo>
                  <a:pt x="454" y="629"/>
                </a:moveTo>
                <a:lnTo>
                  <a:pt x="5198916" y="0"/>
                </a:lnTo>
                <a:lnTo>
                  <a:pt x="5198916" y="5587822"/>
                </a:lnTo>
                <a:lnTo>
                  <a:pt x="1718207" y="5593381"/>
                </a:lnTo>
                <a:cubicBezTo>
                  <a:pt x="689093" y="5283249"/>
                  <a:pt x="-8821" y="3998617"/>
                  <a:pt x="1791" y="3144946"/>
                </a:cubicBezTo>
                <a:cubicBezTo>
                  <a:pt x="3783" y="1941683"/>
                  <a:pt x="-1538" y="1203892"/>
                  <a:pt x="454" y="62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F1548D-4CF2-410E-9EAF-5FFD92B8BD25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FFD650-D01F-491D-B510-1C0C7A868A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DFCBBC-8906-4BED-9DB4-F37D4356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FC9ED7-6517-494A-9E4C-6DF78B8356C4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white"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9776" y="619522"/>
            <a:ext cx="6096132" cy="62383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1095" h="5597085">
                <a:moveTo>
                  <a:pt x="454" y="4333"/>
                </a:moveTo>
                <a:lnTo>
                  <a:pt x="4070582" y="0"/>
                </a:lnTo>
                <a:cubicBezTo>
                  <a:pt x="4072539" y="1865237"/>
                  <a:pt x="4068136" y="3729906"/>
                  <a:pt x="4070093" y="5595143"/>
                </a:cubicBezTo>
                <a:lnTo>
                  <a:pt x="1718207" y="5597085"/>
                </a:lnTo>
                <a:cubicBezTo>
                  <a:pt x="689093" y="5286953"/>
                  <a:pt x="-8821" y="4002321"/>
                  <a:pt x="1791" y="3148650"/>
                </a:cubicBezTo>
                <a:cubicBezTo>
                  <a:pt x="3783" y="1945387"/>
                  <a:pt x="-1538" y="1207596"/>
                  <a:pt x="454" y="433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9388E-DE68-4319-9112-7BA5E2C40E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5208588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Aft>
                <a:spcPts val="600"/>
              </a:spcAft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AU" dirty="0" smtClean="0"/>
              <a:t>mri.sbollmann.net</a:t>
            </a:r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D1E0F1-AFFA-42EB-BA75-DA2D4500467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E6FC7D-C34E-46C7-8941-E28D2138AB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80EDC1B-18C6-4124-ACB9-D441CF15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208587" cy="4680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916337-F2DC-4078-961D-7B3BDA5209EB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27980" y="619866"/>
            <a:ext cx="4065161" cy="6239970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0093"/>
              <a:gd name="connsiteY0" fmla="*/ 0 h 5592752"/>
              <a:gd name="connsiteX1" fmla="*/ 2714232 w 4070093"/>
              <a:gd name="connsiteY1" fmla="*/ 3644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2714242"/>
              <a:gd name="connsiteY0" fmla="*/ 0 h 5592752"/>
              <a:gd name="connsiteX1" fmla="*/ 2714232 w 2714242"/>
              <a:gd name="connsiteY1" fmla="*/ 3644 h 5592752"/>
              <a:gd name="connsiteX2" fmla="*/ 2455391 w 2714242"/>
              <a:gd name="connsiteY2" fmla="*/ 5590810 h 5592752"/>
              <a:gd name="connsiteX3" fmla="*/ 1718207 w 2714242"/>
              <a:gd name="connsiteY3" fmla="*/ 5592752 h 5592752"/>
              <a:gd name="connsiteX4" fmla="*/ 1791 w 2714242"/>
              <a:gd name="connsiteY4" fmla="*/ 3144317 h 5592752"/>
              <a:gd name="connsiteX5" fmla="*/ 454 w 2714242"/>
              <a:gd name="connsiteY5" fmla="*/ 0 h 5592752"/>
              <a:gd name="connsiteX0" fmla="*/ 454 w 2714778"/>
              <a:gd name="connsiteY0" fmla="*/ 0 h 5596508"/>
              <a:gd name="connsiteX1" fmla="*/ 2714232 w 2714778"/>
              <a:gd name="connsiteY1" fmla="*/ 3644 h 5596508"/>
              <a:gd name="connsiteX2" fmla="*/ 2714070 w 2714778"/>
              <a:gd name="connsiteY2" fmla="*/ 5596508 h 5596508"/>
              <a:gd name="connsiteX3" fmla="*/ 1718207 w 2714778"/>
              <a:gd name="connsiteY3" fmla="*/ 5592752 h 5596508"/>
              <a:gd name="connsiteX4" fmla="*/ 1791 w 2714778"/>
              <a:gd name="connsiteY4" fmla="*/ 3144317 h 5596508"/>
              <a:gd name="connsiteX5" fmla="*/ 454 w 2714778"/>
              <a:gd name="connsiteY5" fmla="*/ 0 h 5596508"/>
              <a:gd name="connsiteX0" fmla="*/ 454 w 2714070"/>
              <a:gd name="connsiteY0" fmla="*/ 0 h 5596508"/>
              <a:gd name="connsiteX1" fmla="*/ 2709992 w 2714070"/>
              <a:gd name="connsiteY1" fmla="*/ 3644 h 5596508"/>
              <a:gd name="connsiteX2" fmla="*/ 2714070 w 2714070"/>
              <a:gd name="connsiteY2" fmla="*/ 5596508 h 5596508"/>
              <a:gd name="connsiteX3" fmla="*/ 1718207 w 2714070"/>
              <a:gd name="connsiteY3" fmla="*/ 5592752 h 5596508"/>
              <a:gd name="connsiteX4" fmla="*/ 1791 w 2714070"/>
              <a:gd name="connsiteY4" fmla="*/ 3144317 h 5596508"/>
              <a:gd name="connsiteX5" fmla="*/ 454 w 2714070"/>
              <a:gd name="connsiteY5" fmla="*/ 0 h 5596508"/>
              <a:gd name="connsiteX0" fmla="*/ 454 w 2714779"/>
              <a:gd name="connsiteY0" fmla="*/ 2054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2054 h 5598562"/>
              <a:gd name="connsiteX0" fmla="*/ 454 w 2714779"/>
              <a:gd name="connsiteY0" fmla="*/ 7751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7751 h 559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4779" h="5598562">
                <a:moveTo>
                  <a:pt x="454" y="7751"/>
                </a:moveTo>
                <a:lnTo>
                  <a:pt x="2714233" y="0"/>
                </a:lnTo>
                <a:cubicBezTo>
                  <a:pt x="2716190" y="1865237"/>
                  <a:pt x="2712113" y="3733325"/>
                  <a:pt x="2714070" y="5598562"/>
                </a:cubicBezTo>
                <a:lnTo>
                  <a:pt x="1718207" y="5594806"/>
                </a:lnTo>
                <a:cubicBezTo>
                  <a:pt x="689093" y="5284674"/>
                  <a:pt x="-8821" y="4000042"/>
                  <a:pt x="1791" y="3146371"/>
                </a:cubicBezTo>
                <a:cubicBezTo>
                  <a:pt x="3783" y="1943108"/>
                  <a:pt x="-1538" y="1211014"/>
                  <a:pt x="454" y="775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9388E-DE68-4319-9112-7BA5E2C40E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7089890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spcAft>
                <a:spcPts val="600"/>
              </a:spcAft>
              <a:defRPr lang="en-US" dirty="0" smtClean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AU" dirty="0" smtClean="0"/>
              <a:t>mri.sbollmann.net</a:t>
            </a:r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E2A31D-86B6-46B8-BB44-FE4A0151AFEC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DB1757-F26E-4E87-887C-D21CB8F0D4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322A0C3-D06A-4B53-BF2D-7247BE3F1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7089890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0D441B-BAF3-4DDF-A5CD-A8E786E8FAAC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4299D2-DE60-4B62-A10B-375899206764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95325" y="114340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5298" y="255395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8" name="Right Triangle 3">
            <a:extLst>
              <a:ext uri="{FF2B5EF4-FFF2-40B4-BE49-F238E27FC236}">
                <a16:creationId xmlns:a16="http://schemas.microsoft.com/office/drawing/2014/main" id="{E49831C3-1265-4B26-84DA-16A7EC28AF57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Graphic 1">
            <a:extLst>
              <a:ext uri="{FF2B5EF4-FFF2-40B4-BE49-F238E27FC236}">
                <a16:creationId xmlns:a16="http://schemas.microsoft.com/office/drawing/2014/main" id="{570549AC-72A0-49C7-B98A-4959B5690850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DF6610-A984-4E2A-B1B8-C6D029484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9550" y="-3115"/>
            <a:ext cx="7782449" cy="6868289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586635 h 6179387"/>
              <a:gd name="connsiteX1" fmla="*/ 5198916 w 5198916"/>
              <a:gd name="connsiteY1" fmla="*/ 0 h 6179387"/>
              <a:gd name="connsiteX2" fmla="*/ 5198916 w 5198916"/>
              <a:gd name="connsiteY2" fmla="*/ 6173828 h 6179387"/>
              <a:gd name="connsiteX3" fmla="*/ 1718207 w 5198916"/>
              <a:gd name="connsiteY3" fmla="*/ 6179387 h 6179387"/>
              <a:gd name="connsiteX4" fmla="*/ 1791 w 5198916"/>
              <a:gd name="connsiteY4" fmla="*/ 3730952 h 6179387"/>
              <a:gd name="connsiteX5" fmla="*/ 454 w 5198916"/>
              <a:gd name="connsiteY5" fmla="*/ 586635 h 6179387"/>
              <a:gd name="connsiteX0" fmla="*/ 8476 w 5197245"/>
              <a:gd name="connsiteY0" fmla="*/ 39696 h 6179387"/>
              <a:gd name="connsiteX1" fmla="*/ 5197245 w 5197245"/>
              <a:gd name="connsiteY1" fmla="*/ 0 h 6179387"/>
              <a:gd name="connsiteX2" fmla="*/ 5197245 w 5197245"/>
              <a:gd name="connsiteY2" fmla="*/ 6173828 h 6179387"/>
              <a:gd name="connsiteX3" fmla="*/ 1716536 w 5197245"/>
              <a:gd name="connsiteY3" fmla="*/ 6179387 h 6179387"/>
              <a:gd name="connsiteX4" fmla="*/ 120 w 5197245"/>
              <a:gd name="connsiteY4" fmla="*/ 3730952 h 6179387"/>
              <a:gd name="connsiteX5" fmla="*/ 8476 w 5197245"/>
              <a:gd name="connsiteY5" fmla="*/ 39696 h 6179387"/>
              <a:gd name="connsiteX0" fmla="*/ 8476 w 5197245"/>
              <a:gd name="connsiteY0" fmla="*/ 0 h 6139691"/>
              <a:gd name="connsiteX1" fmla="*/ 5146357 w 5197245"/>
              <a:gd name="connsiteY1" fmla="*/ 191044 h 6139691"/>
              <a:gd name="connsiteX2" fmla="*/ 5197245 w 5197245"/>
              <a:gd name="connsiteY2" fmla="*/ 6134132 h 6139691"/>
              <a:gd name="connsiteX3" fmla="*/ 1716536 w 5197245"/>
              <a:gd name="connsiteY3" fmla="*/ 6139691 h 6139691"/>
              <a:gd name="connsiteX4" fmla="*/ 120 w 5197245"/>
              <a:gd name="connsiteY4" fmla="*/ 3691256 h 6139691"/>
              <a:gd name="connsiteX5" fmla="*/ 8476 w 5197245"/>
              <a:gd name="connsiteY5" fmla="*/ 0 h 6139691"/>
              <a:gd name="connsiteX0" fmla="*/ 8476 w 5197245"/>
              <a:gd name="connsiteY0" fmla="*/ 22604 h 6162295"/>
              <a:gd name="connsiteX1" fmla="*/ 5197245 w 5197245"/>
              <a:gd name="connsiteY1" fmla="*/ 0 h 6162295"/>
              <a:gd name="connsiteX2" fmla="*/ 5197245 w 5197245"/>
              <a:gd name="connsiteY2" fmla="*/ 6156736 h 6162295"/>
              <a:gd name="connsiteX3" fmla="*/ 1716536 w 5197245"/>
              <a:gd name="connsiteY3" fmla="*/ 6162295 h 6162295"/>
              <a:gd name="connsiteX4" fmla="*/ 120 w 5197245"/>
              <a:gd name="connsiteY4" fmla="*/ 3713860 h 6162295"/>
              <a:gd name="connsiteX5" fmla="*/ 8476 w 5197245"/>
              <a:gd name="connsiteY5" fmla="*/ 22604 h 6162295"/>
              <a:gd name="connsiteX0" fmla="*/ 2115 w 5197245"/>
              <a:gd name="connsiteY0" fmla="*/ 5512 h 6162295"/>
              <a:gd name="connsiteX1" fmla="*/ 5197245 w 5197245"/>
              <a:gd name="connsiteY1" fmla="*/ 0 h 6162295"/>
              <a:gd name="connsiteX2" fmla="*/ 5197245 w 5197245"/>
              <a:gd name="connsiteY2" fmla="*/ 6156736 h 6162295"/>
              <a:gd name="connsiteX3" fmla="*/ 1716536 w 5197245"/>
              <a:gd name="connsiteY3" fmla="*/ 6162295 h 6162295"/>
              <a:gd name="connsiteX4" fmla="*/ 120 w 5197245"/>
              <a:gd name="connsiteY4" fmla="*/ 3713860 h 6162295"/>
              <a:gd name="connsiteX5" fmla="*/ 2115 w 5197245"/>
              <a:gd name="connsiteY5" fmla="*/ 5512 h 616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7245" h="6162295">
                <a:moveTo>
                  <a:pt x="2115" y="5512"/>
                </a:moveTo>
                <a:lnTo>
                  <a:pt x="5197245" y="0"/>
                </a:lnTo>
                <a:lnTo>
                  <a:pt x="5197245" y="6156736"/>
                </a:lnTo>
                <a:lnTo>
                  <a:pt x="1716536" y="6162295"/>
                </a:lnTo>
                <a:cubicBezTo>
                  <a:pt x="687422" y="5852163"/>
                  <a:pt x="-10492" y="4567531"/>
                  <a:pt x="120" y="3713860"/>
                </a:cubicBezTo>
                <a:cubicBezTo>
                  <a:pt x="2112" y="2510597"/>
                  <a:pt x="123" y="1208775"/>
                  <a:pt x="2115" y="5512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D0FAE-3953-4EE5-ADCD-BB5BCA72CF7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95325" y="151136"/>
            <a:ext cx="2376000" cy="2412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5073E-2992-405B-AB05-A3E6ADD2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02278" y="-2778"/>
            <a:ext cx="6093632" cy="68606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454 w 4070093"/>
              <a:gd name="connsiteY0" fmla="*/ 562667 h 6155419"/>
              <a:gd name="connsiteX1" fmla="*/ 4062101 w 4070093"/>
              <a:gd name="connsiteY1" fmla="*/ 0 h 6155419"/>
              <a:gd name="connsiteX2" fmla="*/ 4070093 w 4070093"/>
              <a:gd name="connsiteY2" fmla="*/ 6153477 h 6155419"/>
              <a:gd name="connsiteX3" fmla="*/ 1718207 w 4070093"/>
              <a:gd name="connsiteY3" fmla="*/ 6155419 h 6155419"/>
              <a:gd name="connsiteX4" fmla="*/ 1791 w 4070093"/>
              <a:gd name="connsiteY4" fmla="*/ 3706984 h 6155419"/>
              <a:gd name="connsiteX5" fmla="*/ 454 w 4070093"/>
              <a:gd name="connsiteY5" fmla="*/ 562667 h 6155419"/>
              <a:gd name="connsiteX0" fmla="*/ 7264 w 4068422"/>
              <a:gd name="connsiteY0" fmla="*/ 15728 h 6155419"/>
              <a:gd name="connsiteX1" fmla="*/ 4060430 w 4068422"/>
              <a:gd name="connsiteY1" fmla="*/ 0 h 6155419"/>
              <a:gd name="connsiteX2" fmla="*/ 4068422 w 4068422"/>
              <a:gd name="connsiteY2" fmla="*/ 6153477 h 6155419"/>
              <a:gd name="connsiteX3" fmla="*/ 1716536 w 4068422"/>
              <a:gd name="connsiteY3" fmla="*/ 6155419 h 6155419"/>
              <a:gd name="connsiteX4" fmla="*/ 120 w 4068422"/>
              <a:gd name="connsiteY4" fmla="*/ 3706984 h 6155419"/>
              <a:gd name="connsiteX5" fmla="*/ 7264 w 4068422"/>
              <a:gd name="connsiteY5" fmla="*/ 15728 h 6155419"/>
              <a:gd name="connsiteX0" fmla="*/ 7264 w 4069425"/>
              <a:gd name="connsiteY0" fmla="*/ 15728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7264 w 4069425"/>
              <a:gd name="connsiteY5" fmla="*/ 15728 h 6155419"/>
              <a:gd name="connsiteX0" fmla="*/ 3023 w 4069425"/>
              <a:gd name="connsiteY0" fmla="*/ 4334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3023 w 4069425"/>
              <a:gd name="connsiteY5" fmla="*/ 4334 h 615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9425" h="6155419">
                <a:moveTo>
                  <a:pt x="3023" y="4334"/>
                </a:moveTo>
                <a:lnTo>
                  <a:pt x="4068912" y="0"/>
                </a:lnTo>
                <a:cubicBezTo>
                  <a:pt x="4070869" y="1865237"/>
                  <a:pt x="4066465" y="4288240"/>
                  <a:pt x="4068422" y="6153477"/>
                </a:cubicBezTo>
                <a:lnTo>
                  <a:pt x="1716536" y="6155419"/>
                </a:lnTo>
                <a:cubicBezTo>
                  <a:pt x="687422" y="5845287"/>
                  <a:pt x="-10492" y="4560655"/>
                  <a:pt x="120" y="3706984"/>
                </a:cubicBezTo>
                <a:cubicBezTo>
                  <a:pt x="2112" y="2503721"/>
                  <a:pt x="1031" y="1207597"/>
                  <a:pt x="3023" y="433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4E8D8-7819-4122-838F-7CED981EC3B0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95325" y="151136"/>
            <a:ext cx="2376000" cy="2412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mri.sbollmann.net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06BD81E-48A0-488B-B875-7D993A64C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1700213"/>
            <a:ext cx="5208587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7296C6-F9EC-4B3A-9119-76D6C670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208586" cy="4680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B4FA68DC-FEFE-4790-B4A5-75AF5CDBE1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0" y="0"/>
            <a:ext cx="10704513" cy="6869113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AU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851" y="-8784"/>
            <a:ext cx="4083149" cy="6868620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0093"/>
              <a:gd name="connsiteY0" fmla="*/ 0 h 5592752"/>
              <a:gd name="connsiteX1" fmla="*/ 2714232 w 4070093"/>
              <a:gd name="connsiteY1" fmla="*/ 3644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2714242"/>
              <a:gd name="connsiteY0" fmla="*/ 0 h 5592752"/>
              <a:gd name="connsiteX1" fmla="*/ 2714232 w 2714242"/>
              <a:gd name="connsiteY1" fmla="*/ 3644 h 5592752"/>
              <a:gd name="connsiteX2" fmla="*/ 2455391 w 2714242"/>
              <a:gd name="connsiteY2" fmla="*/ 5590810 h 5592752"/>
              <a:gd name="connsiteX3" fmla="*/ 1718207 w 2714242"/>
              <a:gd name="connsiteY3" fmla="*/ 5592752 h 5592752"/>
              <a:gd name="connsiteX4" fmla="*/ 1791 w 2714242"/>
              <a:gd name="connsiteY4" fmla="*/ 3144317 h 5592752"/>
              <a:gd name="connsiteX5" fmla="*/ 454 w 2714242"/>
              <a:gd name="connsiteY5" fmla="*/ 0 h 5592752"/>
              <a:gd name="connsiteX0" fmla="*/ 454 w 2714778"/>
              <a:gd name="connsiteY0" fmla="*/ 0 h 5596508"/>
              <a:gd name="connsiteX1" fmla="*/ 2714232 w 2714778"/>
              <a:gd name="connsiteY1" fmla="*/ 3644 h 5596508"/>
              <a:gd name="connsiteX2" fmla="*/ 2714070 w 2714778"/>
              <a:gd name="connsiteY2" fmla="*/ 5596508 h 5596508"/>
              <a:gd name="connsiteX3" fmla="*/ 1718207 w 2714778"/>
              <a:gd name="connsiteY3" fmla="*/ 5592752 h 5596508"/>
              <a:gd name="connsiteX4" fmla="*/ 1791 w 2714778"/>
              <a:gd name="connsiteY4" fmla="*/ 3144317 h 5596508"/>
              <a:gd name="connsiteX5" fmla="*/ 454 w 2714778"/>
              <a:gd name="connsiteY5" fmla="*/ 0 h 5596508"/>
              <a:gd name="connsiteX0" fmla="*/ 454 w 2714070"/>
              <a:gd name="connsiteY0" fmla="*/ 0 h 5596508"/>
              <a:gd name="connsiteX1" fmla="*/ 2709992 w 2714070"/>
              <a:gd name="connsiteY1" fmla="*/ 3644 h 5596508"/>
              <a:gd name="connsiteX2" fmla="*/ 2714070 w 2714070"/>
              <a:gd name="connsiteY2" fmla="*/ 5596508 h 5596508"/>
              <a:gd name="connsiteX3" fmla="*/ 1718207 w 2714070"/>
              <a:gd name="connsiteY3" fmla="*/ 5592752 h 5596508"/>
              <a:gd name="connsiteX4" fmla="*/ 1791 w 2714070"/>
              <a:gd name="connsiteY4" fmla="*/ 3144317 h 5596508"/>
              <a:gd name="connsiteX5" fmla="*/ 454 w 2714070"/>
              <a:gd name="connsiteY5" fmla="*/ 0 h 5596508"/>
              <a:gd name="connsiteX0" fmla="*/ 454 w 2714779"/>
              <a:gd name="connsiteY0" fmla="*/ 2054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2054 h 5598562"/>
              <a:gd name="connsiteX0" fmla="*/ 454 w 2714779"/>
              <a:gd name="connsiteY0" fmla="*/ 7751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7751 h 5598562"/>
              <a:gd name="connsiteX0" fmla="*/ 454 w 2714070"/>
              <a:gd name="connsiteY0" fmla="*/ 571782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571782 h 6162593"/>
              <a:gd name="connsiteX0" fmla="*/ 454 w 2714070"/>
              <a:gd name="connsiteY0" fmla="*/ 7751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7751 h 6162593"/>
              <a:gd name="connsiteX0" fmla="*/ 454 w 2720839"/>
              <a:gd name="connsiteY0" fmla="*/ 7751 h 6162593"/>
              <a:gd name="connsiteX1" fmla="*/ 2720594 w 2720839"/>
              <a:gd name="connsiteY1" fmla="*/ 0 h 6162593"/>
              <a:gd name="connsiteX2" fmla="*/ 2714070 w 2720839"/>
              <a:gd name="connsiteY2" fmla="*/ 6162593 h 6162593"/>
              <a:gd name="connsiteX3" fmla="*/ 1718207 w 2720839"/>
              <a:gd name="connsiteY3" fmla="*/ 6158837 h 6162593"/>
              <a:gd name="connsiteX4" fmla="*/ 1791 w 2720839"/>
              <a:gd name="connsiteY4" fmla="*/ 3710402 h 6162593"/>
              <a:gd name="connsiteX5" fmla="*/ 454 w 2720839"/>
              <a:gd name="connsiteY5" fmla="*/ 7751 h 6162593"/>
              <a:gd name="connsiteX0" fmla="*/ 454 w 2726792"/>
              <a:gd name="connsiteY0" fmla="*/ 7751 h 6162593"/>
              <a:gd name="connsiteX1" fmla="*/ 2720594 w 2726792"/>
              <a:gd name="connsiteY1" fmla="*/ 0 h 6162593"/>
              <a:gd name="connsiteX2" fmla="*/ 2726792 w 2726792"/>
              <a:gd name="connsiteY2" fmla="*/ 6162593 h 6162593"/>
              <a:gd name="connsiteX3" fmla="*/ 1718207 w 2726792"/>
              <a:gd name="connsiteY3" fmla="*/ 6158837 h 6162593"/>
              <a:gd name="connsiteX4" fmla="*/ 1791 w 2726792"/>
              <a:gd name="connsiteY4" fmla="*/ 3710402 h 6162593"/>
              <a:gd name="connsiteX5" fmla="*/ 454 w 2726792"/>
              <a:gd name="connsiteY5" fmla="*/ 7751 h 616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6792" h="6162593">
                <a:moveTo>
                  <a:pt x="454" y="7751"/>
                </a:moveTo>
                <a:lnTo>
                  <a:pt x="2720594" y="0"/>
                </a:lnTo>
                <a:cubicBezTo>
                  <a:pt x="2722551" y="1865237"/>
                  <a:pt x="2724835" y="4297356"/>
                  <a:pt x="2726792" y="6162593"/>
                </a:cubicBezTo>
                <a:lnTo>
                  <a:pt x="1718207" y="6158837"/>
                </a:lnTo>
                <a:cubicBezTo>
                  <a:pt x="689093" y="5848705"/>
                  <a:pt x="-8821" y="4564073"/>
                  <a:pt x="1791" y="3710402"/>
                </a:cubicBezTo>
                <a:cubicBezTo>
                  <a:pt x="3783" y="2507139"/>
                  <a:pt x="-1538" y="1211014"/>
                  <a:pt x="454" y="775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mri.sbollmann.net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68C9D50-7928-4CA0-BFA2-1AB0032BF1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695325" y="1700213"/>
            <a:ext cx="7089891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87536-1667-4319-A130-CF6578DB2C85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95326" y="1052736"/>
            <a:ext cx="7096124" cy="469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AD53B17-CFA2-4153-BA9B-6F2B6C1F6005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>
          <a:xfrm>
            <a:off x="695325" y="151136"/>
            <a:ext cx="2376000" cy="241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630978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A8ABAA8-126B-459D-B960-B85E22F49D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AU" dirty="0" smtClean="0"/>
              <a:t>mri.sbollmann.net</a:t>
            </a:r>
            <a:endParaRPr lang="en-AU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85752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04000" y="630978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04000" y="3485752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D8A62-4A58-4C23-B0E5-AEF193611E4D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EB74D7-CB6B-47FE-A2A8-7AE5F1DED9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061BA70-9BEA-4AF5-8B24-03EBB3F2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CA8BB8-1B5E-4246-8A55-FAB9C1E84DFA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26" y="3447000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9626" y="3447000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2676" y="3446253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9626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12676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AU" dirty="0" smtClean="0"/>
              <a:t>mri.sbollmann.net</a:t>
            </a:r>
            <a:endParaRPr lang="en-A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1E423-DB93-432A-8BB7-4B2613DBF942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590DBB-90A7-43BF-BDD1-CF1C6212FA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C1DC6-F03F-4189-B5B9-2FF38EB9C0E6}"/>
              </a:ext>
            </a:extLst>
          </p:cNvPr>
          <p:cNvSpPr>
            <a:spLocks noGrp="1"/>
          </p:cNvSpPr>
          <p:nvPr>
            <p:ph type="dt" sz="half" idx="22"/>
          </p:nvPr>
        </p:nvSpPr>
        <p:spPr bwMode="white"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91720" y="1700808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8" y="2996952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8" y="3271090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AU" dirty="0" smtClean="0"/>
              <a:t>mri.sbollmann.net</a:t>
            </a:r>
            <a:endParaRPr lang="en-AU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49164FB8-D4B8-4D90-B308-464FB278E97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76051" y="1700808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3999" y="2996952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ADAC2D7-6D0E-46B8-9F7A-B4DB99B890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03999" y="3271090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EFE4D8B1-EBB1-4B03-B440-81D22A8A033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63158" y="1700907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FADD90A-0B64-4F90-9B57-FE13E0FCA22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1106" y="299705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ABE4C7F0-C749-4520-AA04-DB6CA99155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91106" y="3271189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10240862-4D4B-4BB9-8F4B-AA856CD17F5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691720" y="4077242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8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2477189D-83D5-4749-BD7C-CADC0D1471D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19668" y="5647524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6618C35F-5F01-46A6-BF04-0CA9BDBAAB6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376051" y="4077242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3999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B7F5300-022A-4183-A132-AA8EB6534A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03999" y="5647524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CE2DF1AF-9EAD-40B3-B73C-07649220BF0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063158" y="4077341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6" y="5373485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B722C2B9-2C83-4877-A90D-0CA01537B0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91106" y="5647623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F019EB-FA99-486B-BA02-92BE7601299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1882F53-3639-4FFE-AFD1-5428267B6B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C7AECD-2D0A-4301-9CB8-B765D71F0B6B}"/>
              </a:ext>
            </a:extLst>
          </p:cNvPr>
          <p:cNvSpPr>
            <a:spLocks noGrp="1"/>
          </p:cNvSpPr>
          <p:nvPr>
            <p:ph type="dt" sz="half" idx="38"/>
          </p:nvPr>
        </p:nvSpPr>
        <p:spPr bwMode="white"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9170" y="1917008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532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AU" dirty="0" smtClean="0"/>
              <a:t>mri.sbollmann.net</a:t>
            </a:r>
            <a:endParaRPr lang="en-A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32120" y="1917008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4827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4827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86160" y="1917008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0231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0231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14768" y="1917008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30924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30924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95140AB-DCE2-4DB2-81B5-60470D8E34C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BF142C-8B85-4BCA-8B54-67CC7F92FF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88FC7-59B6-4EA9-ABA6-E3BB2E23FF81}"/>
              </a:ext>
            </a:extLst>
          </p:cNvPr>
          <p:cNvSpPr>
            <a:spLocks noGrp="1"/>
          </p:cNvSpPr>
          <p:nvPr>
            <p:ph type="dt" sz="half" idx="39"/>
          </p:nvPr>
        </p:nvSpPr>
        <p:spPr bwMode="white"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3"/>
            <a:ext cx="5400673" cy="4608515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7F97712-4CC3-452D-A157-BEE84E8057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5197808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Aft>
                <a:spcPts val="600"/>
              </a:spcAft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5F6752E-685A-46CF-8D29-A5D4E0013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AU" dirty="0" smtClean="0"/>
              <a:t>mri.sbollmann.net</a:t>
            </a:r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D1DFD8-8A09-48BC-87A4-4F57F6D6FE1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6C9786-9794-4BE5-BBFE-4B339825F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 edit Master title style</a:t>
            </a:r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9AFECAB-12EA-4AAC-BBB9-72070BF5947B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white"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2"/>
            <a:ext cx="5400673" cy="4608513"/>
          </a:xfrm>
          <a:prstGeom prst="rect">
            <a:avLst/>
          </a:prstGeom>
          <a:solidFill>
            <a:srgbClr val="962A8B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500BB1C-3C6B-46AF-8AA4-A4BA72712C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2"/>
            <a:ext cx="5209113" cy="46085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74EA24-97F9-47A1-937E-B8E4F532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11690AC-7C51-47ED-9DD6-4A98D2E79B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AU" dirty="0" smtClean="0"/>
              <a:t>mri.sbollmann.net</a:t>
            </a:r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CACF9F-55D3-4152-BDFF-84674C07B2B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74170D-AC78-463A-B8E0-8E87954EAB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EBA455-94D3-4DB8-AAFA-811D610E138C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white"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3" y="1700213"/>
            <a:ext cx="5400672" cy="4608515"/>
          </a:xfrm>
          <a:prstGeom prst="rect">
            <a:avLst/>
          </a:prstGeom>
          <a:solidFill>
            <a:srgbClr val="D7D1CC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43BCE34-49B7-4BA0-8263-6432C37E47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3"/>
            <a:ext cx="5209113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45A20B-3961-4824-8B5F-42956340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B36345A-6B2C-4967-909A-6BAA4D16DE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AU" dirty="0" smtClean="0"/>
              <a:t>mri.sbollmann.net</a:t>
            </a:r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A7A291-5EAC-486D-928E-F46ED8B55AD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6EAF7D-7C9B-4789-AC1C-A7AF349D1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E5C78F-E1DA-41DF-B969-597539E60F5D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white"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43405"/>
            <a:ext cx="107286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06" y="2553954"/>
            <a:ext cx="10737592" cy="267524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ltGray">
          <a:xfrm>
            <a:off x="2" y="0"/>
            <a:ext cx="12191999" cy="9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3FA41E-EFD5-45E8-BE8D-8CAB28F4BD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4849" y="234886"/>
            <a:ext cx="2988000" cy="452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ADB43-ED09-48C5-A41D-5E4BDF72C85E}"/>
              </a:ext>
            </a:extLst>
          </p:cNvPr>
          <p:cNvSpPr txBox="1"/>
          <p:nvPr userDrawn="1"/>
        </p:nvSpPr>
        <p:spPr>
          <a:xfrm>
            <a:off x="1" y="-1586050"/>
            <a:ext cx="7632171" cy="138499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choose your own image 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‘Picture’ is already selected</a:t>
            </a:r>
          </a:p>
          <a:p>
            <a:r>
              <a:rPr lang="en-US" sz="1400" dirty="0">
                <a:solidFill>
                  <a:schemeClr val="bg1"/>
                </a:solidFill>
              </a:rPr>
              <a:t>Go to the ‘File’ button and select another image</a:t>
            </a:r>
          </a:p>
          <a:p>
            <a:r>
              <a:rPr lang="en-US" sz="1400" dirty="0">
                <a:solidFill>
                  <a:schemeClr val="bg1"/>
                </a:solidFill>
              </a:rPr>
              <a:t>Change text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as necessary to suit the image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1" name="Right Triangle 3">
            <a:extLst>
              <a:ext uri="{FF2B5EF4-FFF2-40B4-BE49-F238E27FC236}">
                <a16:creationId xmlns:a16="http://schemas.microsoft.com/office/drawing/2014/main" id="{5A5C0481-15B5-4619-B80D-C8C9ABD7F904}"/>
              </a:ext>
            </a:extLst>
          </p:cNvPr>
          <p:cNvSpPr/>
          <p:nvPr userDrawn="1"/>
        </p:nvSpPr>
        <p:spPr bwMode="invGray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Graphic 1">
            <a:extLst>
              <a:ext uri="{FF2B5EF4-FFF2-40B4-BE49-F238E27FC236}">
                <a16:creationId xmlns:a16="http://schemas.microsoft.com/office/drawing/2014/main" id="{84EF10FC-E046-43D3-9897-04BE4FF5A176}"/>
              </a:ext>
            </a:extLst>
          </p:cNvPr>
          <p:cNvSpPr/>
          <p:nvPr userDrawn="1"/>
        </p:nvSpPr>
        <p:spPr bwMode="invGray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3"/>
            <a:ext cx="5400673" cy="4608512"/>
          </a:xfrm>
          <a:prstGeom prst="rect">
            <a:avLst/>
          </a:prstGeom>
          <a:solidFill>
            <a:srgbClr val="999490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0D8A284-12F0-43E7-820E-1E72AC40E1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2"/>
            <a:ext cx="5209113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255835-9B81-4FE6-A19A-BDEACE6D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E5F36F7-9D4E-4EA5-882E-DEDD94B59C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AU" dirty="0" smtClean="0"/>
              <a:t>mri.sbollmann.net</a:t>
            </a:r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000394-8C62-4535-AFCB-49065079CFAF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739123-EB1E-4E5F-B70D-F7DEE2CEE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8F0C86-E17F-4FB6-93F4-7CD03DCBD834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white"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7" y="1700213"/>
            <a:ext cx="3384548" cy="4615710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0070F8D-A181-4941-8E6E-89B3B6A120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AU" dirty="0" smtClean="0"/>
              <a:t>mri.sbollmann.net</a:t>
            </a:r>
            <a:endParaRPr lang="en-AU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700213"/>
            <a:ext cx="3384548" cy="4615710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5" y="1692905"/>
            <a:ext cx="3384548" cy="4615710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1AC039-02E7-49D5-B557-F29BDF128A9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48569-D32E-4698-B1DF-F6D3A1B42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118496-7854-4AD0-8A2D-922EA1AA164D}"/>
              </a:ext>
            </a:extLst>
          </p:cNvPr>
          <p:cNvSpPr>
            <a:spLocks noGrp="1"/>
          </p:cNvSpPr>
          <p:nvPr>
            <p:ph type="dt" sz="half" idx="22"/>
          </p:nvPr>
        </p:nvSpPr>
        <p:spPr bwMode="white"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06D0029-C709-49E4-ADBE-DE71FBF91E1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4800" y="3593712"/>
            <a:ext cx="5198533" cy="2715015"/>
          </a:xfrm>
          <a:prstGeom prst="rect">
            <a:avLst/>
          </a:prstGeo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42AA681-0A5C-4843-AFF7-8900ED2A6D6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88618" y="2024810"/>
            <a:ext cx="5198400" cy="242789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8619" y="4602158"/>
            <a:ext cx="5198533" cy="1700191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BFF14A-9BDE-42F0-AA14-E13CCFE3E4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4800" y="1700808"/>
            <a:ext cx="5198532" cy="1743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47FC4A52-417F-4863-97DD-E656EA43AC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8619" y="1700809"/>
            <a:ext cx="5198533" cy="324000"/>
          </a:xfrm>
          <a:prstGeom prst="rect">
            <a:avLst/>
          </a:prstGeom>
        </p:spPr>
        <p:txBody>
          <a:bodyPr>
            <a:normAutofit/>
          </a:bodyPr>
          <a:lstStyle>
            <a:lvl5pPr>
              <a:defRPr lang="en-AU" sz="2000" b="1" dirty="0"/>
            </a:lvl5pPr>
          </a:lstStyle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4229EC4-696A-4791-8EB0-396DF61F7A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AU" dirty="0" smtClean="0"/>
              <a:t>mri.sbollmann.net</a:t>
            </a:r>
            <a:endParaRPr lang="en-AU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B4A2E-6294-4DC9-8779-3231A7E9B5C2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CAB502-16F2-4A19-97A1-C081D22659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506F8-588F-4C50-8AA3-03099347931D}"/>
              </a:ext>
            </a:extLst>
          </p:cNvPr>
          <p:cNvSpPr>
            <a:spLocks noGrp="1"/>
          </p:cNvSpPr>
          <p:nvPr>
            <p:ph type="dt" sz="half" idx="24"/>
          </p:nvPr>
        </p:nvSpPr>
        <p:spPr bwMode="white"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6500" y="2677684"/>
            <a:ext cx="5219998" cy="16154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86500" y="4694142"/>
            <a:ext cx="5219996" cy="16151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7EF0A71-527C-4177-BD73-0A32F4F3B7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6500" y="227965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86500" y="4401144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279196"/>
            <a:ext cx="5183717" cy="2013899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800" y="4401144"/>
            <a:ext cx="5183717" cy="190817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88F5021-D4C3-4888-A4D5-06E996CC21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AU" dirty="0" smtClean="0"/>
              <a:t>mri.sbollmann.net</a:t>
            </a:r>
            <a:endParaRPr lang="en-A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1F3FBD-B2FA-4ECC-94B3-AE0A46E7AD4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D1DA3F-F774-45EB-B6E3-EB3EBFC56B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9483DB6-35E8-41E9-930B-445C4EFE7A7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700808"/>
            <a:ext cx="10801350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9382FB-62F4-4C2A-91A5-943967894D42}"/>
              </a:ext>
            </a:extLst>
          </p:cNvPr>
          <p:cNvSpPr>
            <a:spLocks noGrp="1"/>
          </p:cNvSpPr>
          <p:nvPr>
            <p:ph type="dt" sz="half" idx="32"/>
          </p:nvPr>
        </p:nvSpPr>
        <p:spPr bwMode="white"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A7132BB-77E6-4CDB-BD22-890A94E030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AU" dirty="0" smtClean="0"/>
              <a:t>mri.sbollmann.net</a:t>
            </a:r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7FA311-E5C8-49FB-A70D-B5D69EF896F4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7DAC2F-25B2-40B2-B3C3-AEDF3893C1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83B7EB-0921-47FC-BB02-41C5175DD7EB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0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50E81-A697-4D2A-9C73-3BBE321DFC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2155"/>
          <a:stretch/>
        </p:blipFill>
        <p:spPr>
          <a:xfrm>
            <a:off x="10271272" y="152896"/>
            <a:ext cx="1237347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39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BD1DEA-6C0B-48CD-8886-623BD6330C76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694800" y="1082188"/>
            <a:ext cx="10744005" cy="720081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4800" y="1876346"/>
            <a:ext cx="3254263" cy="832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758AADB-42F9-44FF-A436-0031B6B268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1087509" y="2852939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EB3BAB6-8B24-4F70-BDDC-75B91A4FB1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087509" y="3125021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Right Triangle 3">
            <a:extLst>
              <a:ext uri="{FF2B5EF4-FFF2-40B4-BE49-F238E27FC236}">
                <a16:creationId xmlns:a16="http://schemas.microsoft.com/office/drawing/2014/main" id="{98BF4DE5-D126-4077-BBC8-5F3A09BC0E5C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8A2EB93-6CF0-469A-B44D-3B50AF0CEE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87509" y="3415094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1CEC2A5-BF8B-405F-BFB8-A7AC93A346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1087509" y="3687176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91147DD-03AA-4BA3-AFAA-F070EDBA94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1087509" y="3957493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6B4A31B5-8366-4D72-B33B-C4528CEC8D4B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64D713-B046-4FE6-BDD7-EE4264F7C4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EDAD56-26A5-445E-899E-91F378A60EDF}"/>
              </a:ext>
            </a:extLst>
          </p:cNvPr>
          <p:cNvSpPr txBox="1"/>
          <p:nvPr userDrawn="1"/>
        </p:nvSpPr>
        <p:spPr>
          <a:xfrm>
            <a:off x="694800" y="4545136"/>
            <a:ext cx="2391677" cy="1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AU" sz="650" dirty="0">
                <a:solidFill>
                  <a:schemeClr val="bg1"/>
                </a:solidFill>
              </a:rPr>
              <a:t>CRICOS code 00025B</a:t>
            </a:r>
          </a:p>
        </p:txBody>
      </p:sp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ED9BE05-DABC-48CC-9999-1581840BE656}"/>
              </a:ext>
            </a:extLst>
          </p:cNvPr>
          <p:cNvSpPr/>
          <p:nvPr userDrawn="1"/>
        </p:nvSpPr>
        <p:spPr bwMode="invGray"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CE2D37-876C-4C8F-A6C5-0AB063A0B4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800" y="1876346"/>
            <a:ext cx="3254263" cy="832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36F77BFB-AD63-495E-A4EA-EE2AFB4F9E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7509" y="2852939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A941B40-7380-40DF-ADBB-0A6ED4F17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7509" y="3125021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402E3968-432E-4834-8F0D-CD2BC42D2E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87509" y="3415094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F9F5A590-B6A3-42B3-8477-542088A3B0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7509" y="3687176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84FAE95-A058-4EFD-92C1-90CCC284BF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7509" y="3957493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E88B10E-2ED8-4B6E-92E8-70B077E3A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00" y="1082188"/>
            <a:ext cx="5209113" cy="720081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ECBBC4F-ECF3-4E50-963A-BDB169C514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2454" y="923051"/>
            <a:ext cx="6101952" cy="5934795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254 w 4075984"/>
              <a:gd name="connsiteY0" fmla="*/ 250455 h 5597085"/>
              <a:gd name="connsiteX1" fmla="*/ 4075471 w 4075984"/>
              <a:gd name="connsiteY1" fmla="*/ 0 h 5597085"/>
              <a:gd name="connsiteX2" fmla="*/ 4074982 w 4075984"/>
              <a:gd name="connsiteY2" fmla="*/ 5595143 h 5597085"/>
              <a:gd name="connsiteX3" fmla="*/ 1723096 w 4075984"/>
              <a:gd name="connsiteY3" fmla="*/ 5597085 h 5597085"/>
              <a:gd name="connsiteX4" fmla="*/ 6680 w 4075984"/>
              <a:gd name="connsiteY4" fmla="*/ 3148650 h 5597085"/>
              <a:gd name="connsiteX5" fmla="*/ 254 w 4075984"/>
              <a:gd name="connsiteY5" fmla="*/ 250455 h 5597085"/>
              <a:gd name="connsiteX0" fmla="*/ 254 w 4080827"/>
              <a:gd name="connsiteY0" fmla="*/ 29 h 5346659"/>
              <a:gd name="connsiteX1" fmla="*/ 4080560 w 4080827"/>
              <a:gd name="connsiteY1" fmla="*/ 50390 h 5346659"/>
              <a:gd name="connsiteX2" fmla="*/ 4074982 w 4080827"/>
              <a:gd name="connsiteY2" fmla="*/ 5344717 h 5346659"/>
              <a:gd name="connsiteX3" fmla="*/ 1723096 w 4080827"/>
              <a:gd name="connsiteY3" fmla="*/ 5346659 h 5346659"/>
              <a:gd name="connsiteX4" fmla="*/ 6680 w 4080827"/>
              <a:gd name="connsiteY4" fmla="*/ 2898224 h 5346659"/>
              <a:gd name="connsiteX5" fmla="*/ 254 w 4080827"/>
              <a:gd name="connsiteY5" fmla="*/ 29 h 5346659"/>
              <a:gd name="connsiteX0" fmla="*/ 254 w 4080827"/>
              <a:gd name="connsiteY0" fmla="*/ 0 h 5346630"/>
              <a:gd name="connsiteX1" fmla="*/ 4080560 w 4080827"/>
              <a:gd name="connsiteY1" fmla="*/ 16177 h 5346630"/>
              <a:gd name="connsiteX2" fmla="*/ 4074982 w 4080827"/>
              <a:gd name="connsiteY2" fmla="*/ 5344688 h 5346630"/>
              <a:gd name="connsiteX3" fmla="*/ 1723096 w 4080827"/>
              <a:gd name="connsiteY3" fmla="*/ 5346630 h 5346630"/>
              <a:gd name="connsiteX4" fmla="*/ 6680 w 4080827"/>
              <a:gd name="connsiteY4" fmla="*/ 2898195 h 5346630"/>
              <a:gd name="connsiteX5" fmla="*/ 254 w 4080827"/>
              <a:gd name="connsiteY5" fmla="*/ 0 h 5346630"/>
              <a:gd name="connsiteX0" fmla="*/ 254 w 4080827"/>
              <a:gd name="connsiteY0" fmla="*/ 0 h 5332957"/>
              <a:gd name="connsiteX1" fmla="*/ 4080560 w 4080827"/>
              <a:gd name="connsiteY1" fmla="*/ 2504 h 5332957"/>
              <a:gd name="connsiteX2" fmla="*/ 4074982 w 4080827"/>
              <a:gd name="connsiteY2" fmla="*/ 5331015 h 5332957"/>
              <a:gd name="connsiteX3" fmla="*/ 1723096 w 4080827"/>
              <a:gd name="connsiteY3" fmla="*/ 5332957 h 5332957"/>
              <a:gd name="connsiteX4" fmla="*/ 6680 w 4080827"/>
              <a:gd name="connsiteY4" fmla="*/ 2884522 h 5332957"/>
              <a:gd name="connsiteX5" fmla="*/ 254 w 4080827"/>
              <a:gd name="connsiteY5" fmla="*/ 0 h 5332957"/>
              <a:gd name="connsiteX0" fmla="*/ 254 w 4080827"/>
              <a:gd name="connsiteY0" fmla="*/ 8891 h 5330453"/>
              <a:gd name="connsiteX1" fmla="*/ 4080560 w 4080827"/>
              <a:gd name="connsiteY1" fmla="*/ 0 h 5330453"/>
              <a:gd name="connsiteX2" fmla="*/ 4074982 w 4080827"/>
              <a:gd name="connsiteY2" fmla="*/ 5328511 h 5330453"/>
              <a:gd name="connsiteX3" fmla="*/ 1723096 w 4080827"/>
              <a:gd name="connsiteY3" fmla="*/ 5330453 h 5330453"/>
              <a:gd name="connsiteX4" fmla="*/ 6680 w 4080827"/>
              <a:gd name="connsiteY4" fmla="*/ 2882018 h 5330453"/>
              <a:gd name="connsiteX5" fmla="*/ 254 w 4080827"/>
              <a:gd name="connsiteY5" fmla="*/ 8891 h 5330453"/>
              <a:gd name="connsiteX0" fmla="*/ 254 w 4080827"/>
              <a:gd name="connsiteY0" fmla="*/ 0 h 5321562"/>
              <a:gd name="connsiteX1" fmla="*/ 4080560 w 4080827"/>
              <a:gd name="connsiteY1" fmla="*/ 8201 h 5321562"/>
              <a:gd name="connsiteX2" fmla="*/ 4074982 w 4080827"/>
              <a:gd name="connsiteY2" fmla="*/ 5319620 h 5321562"/>
              <a:gd name="connsiteX3" fmla="*/ 1723096 w 4080827"/>
              <a:gd name="connsiteY3" fmla="*/ 5321562 h 5321562"/>
              <a:gd name="connsiteX4" fmla="*/ 6680 w 4080827"/>
              <a:gd name="connsiteY4" fmla="*/ 2873127 h 5321562"/>
              <a:gd name="connsiteX5" fmla="*/ 254 w 4080827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2504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4982"/>
              <a:gd name="connsiteY0" fmla="*/ 0 h 5321562"/>
              <a:gd name="connsiteX1" fmla="*/ 4050875 w 4074982"/>
              <a:gd name="connsiteY1" fmla="*/ 207606 h 5321562"/>
              <a:gd name="connsiteX2" fmla="*/ 4074982 w 4074982"/>
              <a:gd name="connsiteY2" fmla="*/ 5319620 h 5321562"/>
              <a:gd name="connsiteX3" fmla="*/ 1723096 w 4074982"/>
              <a:gd name="connsiteY3" fmla="*/ 5321562 h 5321562"/>
              <a:gd name="connsiteX4" fmla="*/ 6680 w 4074982"/>
              <a:gd name="connsiteY4" fmla="*/ 2873127 h 5321562"/>
              <a:gd name="connsiteX5" fmla="*/ 254 w 4074982"/>
              <a:gd name="connsiteY5" fmla="*/ 0 h 5321562"/>
              <a:gd name="connsiteX0" fmla="*/ 254 w 4074982"/>
              <a:gd name="connsiteY0" fmla="*/ 3193 h 5324755"/>
              <a:gd name="connsiteX1" fmla="*/ 4072078 w 4074982"/>
              <a:gd name="connsiteY1" fmla="*/ 0 h 5324755"/>
              <a:gd name="connsiteX2" fmla="*/ 4074982 w 4074982"/>
              <a:gd name="connsiteY2" fmla="*/ 5322813 h 5324755"/>
              <a:gd name="connsiteX3" fmla="*/ 1723096 w 4074982"/>
              <a:gd name="connsiteY3" fmla="*/ 5324755 h 5324755"/>
              <a:gd name="connsiteX4" fmla="*/ 6680 w 4074982"/>
              <a:gd name="connsiteY4" fmla="*/ 2876320 h 5324755"/>
              <a:gd name="connsiteX5" fmla="*/ 254 w 4074982"/>
              <a:gd name="connsiteY5" fmla="*/ 3193 h 532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4982" h="5324755">
                <a:moveTo>
                  <a:pt x="254" y="3193"/>
                </a:moveTo>
                <a:lnTo>
                  <a:pt x="4072078" y="0"/>
                </a:lnTo>
                <a:cubicBezTo>
                  <a:pt x="4074035" y="1865237"/>
                  <a:pt x="4073025" y="3457576"/>
                  <a:pt x="4074982" y="5322813"/>
                </a:cubicBezTo>
                <a:lnTo>
                  <a:pt x="1723096" y="5324755"/>
                </a:lnTo>
                <a:cubicBezTo>
                  <a:pt x="693982" y="5014623"/>
                  <a:pt x="-3932" y="3729991"/>
                  <a:pt x="6680" y="2876320"/>
                </a:cubicBezTo>
                <a:cubicBezTo>
                  <a:pt x="8672" y="1673057"/>
                  <a:pt x="-1738" y="1206456"/>
                  <a:pt x="254" y="319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3753C3-AD71-41CF-A0E3-EDC40D8596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8D7F9E-C12F-47F1-B536-38EB7D688E56}"/>
              </a:ext>
            </a:extLst>
          </p:cNvPr>
          <p:cNvSpPr txBox="1"/>
          <p:nvPr userDrawn="1"/>
        </p:nvSpPr>
        <p:spPr>
          <a:xfrm>
            <a:off x="694800" y="4545136"/>
            <a:ext cx="2391677" cy="1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AU" sz="650" dirty="0">
                <a:solidFill>
                  <a:schemeClr val="tx1"/>
                </a:solidFill>
              </a:rPr>
              <a:t>CRICOS code 00025B</a:t>
            </a:r>
          </a:p>
        </p:txBody>
      </p:sp>
    </p:spTree>
    <p:extLst>
      <p:ext uri="{BB962C8B-B14F-4D97-AF65-F5344CB8AC3E}">
        <p14:creationId xmlns:p14="http://schemas.microsoft.com/office/powerpoint/2010/main" val="122177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1A2C22-D4CF-4FE0-AF06-038EB2ACB6D9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751603-5D6A-462B-B9E7-98413BF2CB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9692" y="275999"/>
            <a:ext cx="3204000" cy="472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1" name="Right Triangle 3">
            <a:extLst>
              <a:ext uri="{FF2B5EF4-FFF2-40B4-BE49-F238E27FC236}">
                <a16:creationId xmlns:a16="http://schemas.microsoft.com/office/drawing/2014/main" id="{DBA991DB-C059-4DB2-8D91-33D3F3951887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Graphic 1">
            <a:extLst>
              <a:ext uri="{FF2B5EF4-FFF2-40B4-BE49-F238E27FC236}">
                <a16:creationId xmlns:a16="http://schemas.microsoft.com/office/drawing/2014/main" id="{F070BDDD-4427-48C1-9206-C4CC3FAE8AD1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(Editabl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[Divider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[Divider subtitle]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E33C2-B581-422F-9FF5-AF660C79D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9692" y="275999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3">
            <a:extLst>
              <a:ext uri="{FF2B5EF4-FFF2-40B4-BE49-F238E27FC236}">
                <a16:creationId xmlns:a16="http://schemas.microsoft.com/office/drawing/2014/main" id="{5E92F574-51E7-47B2-86D2-94DAE288E822}"/>
              </a:ext>
            </a:extLst>
          </p:cNvPr>
          <p:cNvSpPr/>
          <p:nvPr userDrawn="1"/>
        </p:nvSpPr>
        <p:spPr bwMode="invGray">
          <a:xfrm>
            <a:off x="2" y="4076700"/>
            <a:ext cx="3407833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31ECE3F-0C43-444E-9F0C-B23F8D3935D2}"/>
              </a:ext>
            </a:extLst>
          </p:cNvPr>
          <p:cNvSpPr/>
          <p:nvPr userDrawn="1"/>
        </p:nvSpPr>
        <p:spPr bwMode="invGray">
          <a:xfrm>
            <a:off x="9192249" y="5584173"/>
            <a:ext cx="2999415" cy="1273828"/>
          </a:xfrm>
          <a:custGeom>
            <a:avLst/>
            <a:gdLst>
              <a:gd name="connsiteX0" fmla="*/ 0 w 2267490"/>
              <a:gd name="connsiteY0" fmla="*/ 0 h 1132541"/>
              <a:gd name="connsiteX1" fmla="*/ 2267490 w 2267490"/>
              <a:gd name="connsiteY1" fmla="*/ 0 h 1132541"/>
              <a:gd name="connsiteX2" fmla="*/ 2267490 w 2267490"/>
              <a:gd name="connsiteY2" fmla="*/ 1132541 h 1132541"/>
              <a:gd name="connsiteX3" fmla="*/ 0 w 2267490"/>
              <a:gd name="connsiteY3" fmla="*/ 1132541 h 1132541"/>
              <a:gd name="connsiteX4" fmla="*/ 0 w 2267490"/>
              <a:gd name="connsiteY4" fmla="*/ 0 h 1132541"/>
              <a:gd name="connsiteX0" fmla="*/ 0 w 2267490"/>
              <a:gd name="connsiteY0" fmla="*/ 1132541 h 1132541"/>
              <a:gd name="connsiteX1" fmla="*/ 2267490 w 2267490"/>
              <a:gd name="connsiteY1" fmla="*/ 0 h 1132541"/>
              <a:gd name="connsiteX2" fmla="*/ 2267490 w 2267490"/>
              <a:gd name="connsiteY2" fmla="*/ 1132541 h 1132541"/>
              <a:gd name="connsiteX3" fmla="*/ 0 w 2267490"/>
              <a:gd name="connsiteY3" fmla="*/ 1132541 h 1132541"/>
              <a:gd name="connsiteX0" fmla="*/ 0 w 2291396"/>
              <a:gd name="connsiteY0" fmla="*/ 857623 h 1132541"/>
              <a:gd name="connsiteX1" fmla="*/ 2291396 w 2291396"/>
              <a:gd name="connsiteY1" fmla="*/ 0 h 1132541"/>
              <a:gd name="connsiteX2" fmla="*/ 2291396 w 2291396"/>
              <a:gd name="connsiteY2" fmla="*/ 1132541 h 1132541"/>
              <a:gd name="connsiteX3" fmla="*/ 0 w 2291396"/>
              <a:gd name="connsiteY3" fmla="*/ 857623 h 1132541"/>
              <a:gd name="connsiteX0" fmla="*/ 0 w 2249561"/>
              <a:gd name="connsiteY0" fmla="*/ 845670 h 1132541"/>
              <a:gd name="connsiteX1" fmla="*/ 2249561 w 2249561"/>
              <a:gd name="connsiteY1" fmla="*/ 0 h 1132541"/>
              <a:gd name="connsiteX2" fmla="*/ 2249561 w 2249561"/>
              <a:gd name="connsiteY2" fmla="*/ 1132541 h 1132541"/>
              <a:gd name="connsiteX3" fmla="*/ 0 w 2249561"/>
              <a:gd name="connsiteY3" fmla="*/ 845670 h 1132541"/>
              <a:gd name="connsiteX0" fmla="*/ 0 w 2249561"/>
              <a:gd name="connsiteY0" fmla="*/ 944560 h 1231431"/>
              <a:gd name="connsiteX1" fmla="*/ 2249561 w 2249561"/>
              <a:gd name="connsiteY1" fmla="*/ 98890 h 1231431"/>
              <a:gd name="connsiteX2" fmla="*/ 2249561 w 2249561"/>
              <a:gd name="connsiteY2" fmla="*/ 1231431 h 1231431"/>
              <a:gd name="connsiteX3" fmla="*/ 0 w 2249561"/>
              <a:gd name="connsiteY3" fmla="*/ 944560 h 1231431"/>
              <a:gd name="connsiteX0" fmla="*/ 0 w 2249561"/>
              <a:gd name="connsiteY0" fmla="*/ 1212084 h 1498955"/>
              <a:gd name="connsiteX1" fmla="*/ 2249561 w 2249561"/>
              <a:gd name="connsiteY1" fmla="*/ 366414 h 1498955"/>
              <a:gd name="connsiteX2" fmla="*/ 2249561 w 2249561"/>
              <a:gd name="connsiteY2" fmla="*/ 1498955 h 1498955"/>
              <a:gd name="connsiteX3" fmla="*/ 0 w 2249561"/>
              <a:gd name="connsiteY3" fmla="*/ 1212084 h 1498955"/>
              <a:gd name="connsiteX0" fmla="*/ 0 w 2249561"/>
              <a:gd name="connsiteY0" fmla="*/ 1016618 h 1303489"/>
              <a:gd name="connsiteX1" fmla="*/ 2249561 w 2249561"/>
              <a:gd name="connsiteY1" fmla="*/ 170948 h 1303489"/>
              <a:gd name="connsiteX2" fmla="*/ 2249561 w 2249561"/>
              <a:gd name="connsiteY2" fmla="*/ 1303489 h 1303489"/>
              <a:gd name="connsiteX3" fmla="*/ 0 w 2249561"/>
              <a:gd name="connsiteY3" fmla="*/ 1016618 h 1303489"/>
              <a:gd name="connsiteX0" fmla="*/ 0 w 2249561"/>
              <a:gd name="connsiteY0" fmla="*/ 1002505 h 1289376"/>
              <a:gd name="connsiteX1" fmla="*/ 2249561 w 2249561"/>
              <a:gd name="connsiteY1" fmla="*/ 156835 h 1289376"/>
              <a:gd name="connsiteX2" fmla="*/ 2249561 w 2249561"/>
              <a:gd name="connsiteY2" fmla="*/ 1289376 h 1289376"/>
              <a:gd name="connsiteX3" fmla="*/ 0 w 2249561"/>
              <a:gd name="connsiteY3" fmla="*/ 1002505 h 1289376"/>
              <a:gd name="connsiteX0" fmla="*/ 0 w 2249561"/>
              <a:gd name="connsiteY0" fmla="*/ 985444 h 1272315"/>
              <a:gd name="connsiteX1" fmla="*/ 2249561 w 2249561"/>
              <a:gd name="connsiteY1" fmla="*/ 139774 h 1272315"/>
              <a:gd name="connsiteX2" fmla="*/ 2249561 w 2249561"/>
              <a:gd name="connsiteY2" fmla="*/ 1272315 h 1272315"/>
              <a:gd name="connsiteX3" fmla="*/ 0 w 2249561"/>
              <a:gd name="connsiteY3" fmla="*/ 985444 h 1272315"/>
              <a:gd name="connsiteX0" fmla="*/ 0 w 2249561"/>
              <a:gd name="connsiteY0" fmla="*/ 979690 h 1266561"/>
              <a:gd name="connsiteX1" fmla="*/ 2249561 w 2249561"/>
              <a:gd name="connsiteY1" fmla="*/ 134020 h 1266561"/>
              <a:gd name="connsiteX2" fmla="*/ 2249561 w 2249561"/>
              <a:gd name="connsiteY2" fmla="*/ 1266561 h 1266561"/>
              <a:gd name="connsiteX3" fmla="*/ 0 w 2249561"/>
              <a:gd name="connsiteY3" fmla="*/ 979690 h 1266561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9561" h="1273828">
                <a:moveTo>
                  <a:pt x="0" y="986957"/>
                </a:moveTo>
                <a:cubicBezTo>
                  <a:pt x="690087" y="358432"/>
                  <a:pt x="1188931" y="-294000"/>
                  <a:pt x="2249561" y="141287"/>
                </a:cubicBezTo>
                <a:lnTo>
                  <a:pt x="2249561" y="1273828"/>
                </a:lnTo>
                <a:cubicBezTo>
                  <a:pt x="1762671" y="1220039"/>
                  <a:pt x="570560" y="550676"/>
                  <a:pt x="0" y="9869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noFill/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06B291-BD26-4DBD-A912-E9396BA1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2AC3715-D94B-4A73-8E94-CAC9D5806F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AE7FD6-C4AB-456C-8186-F8E8B285CBBD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CEDD3B-B2C6-4C8F-88C7-30EB2A94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85400BA-682A-4644-881E-9D9BA0DAB8F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white"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4DB10F3-61E9-4E77-9DC7-82D405E3EBB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0801350" cy="4608512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66B75CD-5CD6-4D07-B08A-ACCB61480F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mri.sbollmann.net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099731-84D7-49CC-91E0-CE4B07346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59BA0F0A-82FA-4477-B553-959A8EFB7E8F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695325" y="151136"/>
            <a:ext cx="3384549" cy="2412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8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Centre for Advanced Imaging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617285-D1B4-4CCD-B438-9B032C51AF7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325" y="1700213"/>
            <a:ext cx="5218859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sz="2400" dirty="0"/>
            </a:lvl5pPr>
            <a:lvl6pPr>
              <a:defRPr lang="en-AU" sz="2000" dirty="0"/>
            </a:lvl6pPr>
            <a:lvl7pPr>
              <a:defRPr lang="en-AU" dirty="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8619" y="1700213"/>
            <a:ext cx="5220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 lang="en-AU" dirty="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9C4661F-54FC-4886-BD67-85311864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8CF3B12-4A8B-4A18-B3B1-784A4DED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AU" dirty="0" smtClean="0"/>
              <a:t>mri.sbollmann.net</a:t>
            </a: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275DB1-C9CB-4BE5-B284-7833AD9028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261A5-F8C2-49CF-AE4B-80932D43C55C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DE9F9C2-C2B0-4B19-9F8F-A1280EA275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276872"/>
            <a:ext cx="10801350" cy="4031853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D6D02D-851A-425B-9382-05F6C6A21A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1700808"/>
            <a:ext cx="10801350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7739A71-8D07-4132-9F5A-AE8E3A1B32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AU" dirty="0" smtClean="0"/>
              <a:t>mri.sbollmann.net</a:t>
            </a:r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8DC2F2-9186-47D8-9B5E-AD01B90E6DDD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CDB56B-4EE8-4A95-A470-557D6FBBEB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6DF2CA-8642-47E7-98D3-A7019416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B2684-2D18-4E6D-8AA2-AD850CFD2770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19171"/>
            <a:ext cx="3360109" cy="240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D2AE-3583-4708-BD46-43C743300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1700213"/>
            <a:ext cx="10801349" cy="46085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DB83A3-A276-43C3-9F27-2B380C414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5324" y="151134"/>
            <a:ext cx="3360109" cy="288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8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Centre for Advanced Imaging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2" r:id="rId5"/>
    <p:sldLayoutId id="2147483775" r:id="rId6"/>
    <p:sldLayoutId id="2147483650" r:id="rId7"/>
    <p:sldLayoutId id="2147483652" r:id="rId8"/>
    <p:sldLayoutId id="2147483778" r:id="rId9"/>
    <p:sldLayoutId id="2147483779" r:id="rId10"/>
    <p:sldLayoutId id="2147483728" r:id="rId11"/>
    <p:sldLayoutId id="2147483784" r:id="rId12"/>
    <p:sldLayoutId id="2147483656" r:id="rId13"/>
    <p:sldLayoutId id="2147483732" r:id="rId14"/>
    <p:sldLayoutId id="2147483793" r:id="rId15"/>
    <p:sldLayoutId id="2147483657" r:id="rId16"/>
    <p:sldLayoutId id="2147483765" r:id="rId17"/>
    <p:sldLayoutId id="2147483787" r:id="rId18"/>
    <p:sldLayoutId id="2147483788" r:id="rId19"/>
    <p:sldLayoutId id="2147483794" r:id="rId20"/>
    <p:sldLayoutId id="2147483795" r:id="rId21"/>
    <p:sldLayoutId id="2147483796" r:id="rId22"/>
    <p:sldLayoutId id="2147483791" r:id="rId23"/>
    <p:sldLayoutId id="2147483797" r:id="rId24"/>
    <p:sldLayoutId id="2147483790" r:id="rId25"/>
    <p:sldLayoutId id="2147483798" r:id="rId26"/>
    <p:sldLayoutId id="2147483768" r:id="rId27"/>
    <p:sldLayoutId id="2147483769" r:id="rId28"/>
    <p:sldLayoutId id="2147483770" r:id="rId29"/>
    <p:sldLayoutId id="2147483771" r:id="rId30"/>
    <p:sldLayoutId id="2147483789" r:id="rId31"/>
    <p:sldLayoutId id="2147483776" r:id="rId32"/>
    <p:sldLayoutId id="2147483777" r:id="rId33"/>
    <p:sldLayoutId id="2147483654" r:id="rId34"/>
    <p:sldLayoutId id="2147483785" r:id="rId35"/>
    <p:sldLayoutId id="2147483780" r:id="rId36"/>
    <p:sldLayoutId id="2147483782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None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79388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79388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Clr>
          <a:schemeClr val="accent1"/>
        </a:buClr>
        <a:buFont typeface="Arial" panose="020B0604020202020204" pitchFamily="34" charset="0"/>
        <a:buChar char="­"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79388" algn="l" defTabSz="914400" rtl="0" eaLnBrk="1" latinLnBrk="0" hangingPunct="1">
        <a:lnSpc>
          <a:spcPct val="110000"/>
        </a:lnSpc>
        <a:spcBef>
          <a:spcPts val="100"/>
        </a:spcBef>
        <a:spcAft>
          <a:spcPts val="100"/>
        </a:spcAft>
        <a:buFont typeface="Wingdings" panose="05000000000000000000" pitchFamily="2" charset="2"/>
        <a:buChar char=""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lang="en-US" sz="2400" kern="1200" baseline="0" dirty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2000" b="1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663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0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bo85/neurodock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bo85/neurodocke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7" Type="http://schemas.openxmlformats.org/officeDocument/2006/relationships/image" Target="../media/image60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git-remote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github/authenticating-to-github/generating-a-new-ssh-key-and-adding-it-to-the-ssh-agent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bo85/neurodocke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09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git-remote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git-remote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bo85/neurodocke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ReproNim/neurodocker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hyperlink" Target="http://tiny.cc/accsfeedback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2987-6E68-47E6-931F-15CD6EAC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CAI </a:t>
            </a:r>
            <a:r>
              <a:rPr lang="en-AU" dirty="0" smtClean="0"/>
              <a:t>– Introduction to Git and </a:t>
            </a:r>
            <a:r>
              <a:rPr lang="en-AU" dirty="0" err="1" smtClean="0"/>
              <a:t>Gitlab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1891B-CDDB-4FE8-9BA2-4CC0FB67BF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A distributed </a:t>
            </a:r>
            <a:r>
              <a:rPr lang="en-US" dirty="0"/>
              <a:t>version-control system for tracking changes in </a:t>
            </a:r>
            <a:r>
              <a:rPr lang="en-US" dirty="0" smtClean="0"/>
              <a:t>files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744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pywonderland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1762"/>
            <a:ext cx="6629879" cy="4540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150" y="1325301"/>
            <a:ext cx="4801457" cy="507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1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Repository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95326" y="3113744"/>
            <a:ext cx="3024410" cy="2043451"/>
          </a:xfrm>
        </p:spPr>
        <p:txBody>
          <a:bodyPr/>
          <a:lstStyle/>
          <a:p>
            <a:r>
              <a:rPr lang="en-AU" dirty="0" smtClean="0"/>
              <a:t>Virtual storage of project files including history</a:t>
            </a:r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52" y="484700"/>
            <a:ext cx="3022177" cy="60861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144" y="1052736"/>
            <a:ext cx="3279774" cy="551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6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Repository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95326" y="3113744"/>
            <a:ext cx="3024410" cy="2043451"/>
          </a:xfrm>
        </p:spPr>
        <p:txBody>
          <a:bodyPr/>
          <a:lstStyle/>
          <a:p>
            <a:r>
              <a:rPr lang="en-AU" dirty="0" smtClean="0"/>
              <a:t>Virtual storage of project files including history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538" b="1"/>
          <a:stretch/>
        </p:blipFill>
        <p:spPr>
          <a:xfrm>
            <a:off x="3503712" y="1484784"/>
            <a:ext cx="833874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6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Intermezzo I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 smtClean="0"/>
              <a:t>How to install git</a:t>
            </a:r>
          </a:p>
          <a:p>
            <a:r>
              <a:rPr lang="en-AU" smtClean="0"/>
              <a:t>(and create </a:t>
            </a:r>
            <a:r>
              <a:rPr lang="en-AU" dirty="0" smtClean="0"/>
              <a:t>a nice development environment </a:t>
            </a:r>
            <a:r>
              <a:rPr lang="en-AU" smtClean="0"/>
              <a:t>for Python)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7827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Integrated Development Environment: Visual Studio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Python via </a:t>
            </a:r>
            <a:r>
              <a:rPr lang="en-AU" dirty="0" err="1" smtClean="0"/>
              <a:t>miniconda</a:t>
            </a:r>
            <a:endParaRPr lang="en-A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Ingredients for a Python IDE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14</a:t>
            </a:fld>
            <a:endParaRPr lang="en-AU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2" y="1700213"/>
            <a:ext cx="1895740" cy="3334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2492896"/>
            <a:ext cx="1114581" cy="5906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51984" y="472514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from the Software Centre</a:t>
            </a:r>
            <a:endParaRPr lang="en-AU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960096" y="3212976"/>
            <a:ext cx="720080" cy="136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519" y="2041028"/>
            <a:ext cx="2472364" cy="4518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92908" y="4064578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f</a:t>
            </a:r>
            <a:r>
              <a:rPr lang="en-AU" dirty="0" smtClean="0"/>
              <a:t>rom the internet</a:t>
            </a:r>
          </a:p>
          <a:p>
            <a:pPr algn="ctr"/>
            <a:r>
              <a:rPr lang="en-AU" dirty="0" smtClean="0"/>
              <a:t>(don’t use anaconda from the software centre – it is too old!)</a:t>
            </a:r>
            <a:endParaRPr lang="en-AU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4151708" y="2645183"/>
            <a:ext cx="720080" cy="136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14386" y="3644003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f</a:t>
            </a:r>
            <a:r>
              <a:rPr lang="en-AU" dirty="0" smtClean="0"/>
              <a:t>rom the internet</a:t>
            </a:r>
            <a:endParaRPr lang="en-AU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8622498" y="2131835"/>
            <a:ext cx="720080" cy="136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1344" y="5229200"/>
            <a:ext cx="1173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Most IDEs (</a:t>
            </a:r>
            <a:r>
              <a:rPr lang="en-US" dirty="0" err="1" smtClean="0"/>
              <a:t>pycharm</a:t>
            </a:r>
            <a:r>
              <a:rPr lang="en-US" dirty="0" smtClean="0"/>
              <a:t>, </a:t>
            </a:r>
            <a:r>
              <a:rPr lang="en-US" dirty="0" err="1" smtClean="0"/>
              <a:t>matlab</a:t>
            </a:r>
            <a:r>
              <a:rPr lang="en-US" dirty="0" smtClean="0"/>
              <a:t>, </a:t>
            </a:r>
            <a:r>
              <a:rPr lang="en-US" dirty="0" err="1" smtClean="0"/>
              <a:t>RStudio</a:t>
            </a:r>
            <a:r>
              <a:rPr lang="en-US" dirty="0" smtClean="0"/>
              <a:t>) already have a </a:t>
            </a:r>
            <a:r>
              <a:rPr lang="en-US" dirty="0" err="1" smtClean="0"/>
              <a:t>git</a:t>
            </a:r>
            <a:r>
              <a:rPr lang="en-US" dirty="0" smtClean="0"/>
              <a:t> interface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063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Connect VPN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15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523" y="2500183"/>
            <a:ext cx="3962953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7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Open Software Centre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16</a:t>
            </a:fld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490785"/>
            <a:ext cx="9094694" cy="487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4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17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479" t="2470" r="891" b="1395"/>
          <a:stretch/>
        </p:blipFill>
        <p:spPr>
          <a:xfrm>
            <a:off x="6582022" y="1966358"/>
            <a:ext cx="4752528" cy="36724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700808"/>
            <a:ext cx="4608588" cy="42035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03912" y="1067489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This may fail repeatedly – keep trying!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18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18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8" y="1772816"/>
            <a:ext cx="12049857" cy="38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to system path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19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944" y="1590418"/>
            <a:ext cx="4744112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9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Thank you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 smtClean="0"/>
              <a:t>Alan for providing and setting up the </a:t>
            </a:r>
            <a:r>
              <a:rPr lang="en-AU" dirty="0" err="1" smtClean="0"/>
              <a:t>gitlab</a:t>
            </a:r>
            <a:r>
              <a:rPr lang="en-AU" dirty="0" smtClean="0"/>
              <a:t> server + managing backups</a:t>
            </a:r>
          </a:p>
          <a:p>
            <a:r>
              <a:rPr lang="en-AU" dirty="0" smtClean="0"/>
              <a:t>Aswin for installing and configuring </a:t>
            </a:r>
            <a:r>
              <a:rPr lang="en-AU" dirty="0" err="1" smtClean="0"/>
              <a:t>gitlab</a:t>
            </a:r>
            <a:endParaRPr lang="en-AU" dirty="0" smtClean="0"/>
          </a:p>
          <a:p>
            <a:r>
              <a:rPr lang="en-AU" dirty="0" smtClean="0"/>
              <a:t>Lars Kasper for discussions and material</a:t>
            </a:r>
          </a:p>
          <a:p>
            <a:r>
              <a:rPr lang="en-AU" dirty="0" smtClean="0"/>
              <a:t>Paula for organising the event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858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Visual Studio Code (portable version)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20</a:t>
            </a:fld>
            <a:endParaRPr lang="en-AU" dirty="0"/>
          </a:p>
        </p:txBody>
      </p:sp>
      <p:sp>
        <p:nvSpPr>
          <p:cNvPr id="8" name="Rectangle 7"/>
          <p:cNvSpPr/>
          <p:nvPr/>
        </p:nvSpPr>
        <p:spPr>
          <a:xfrm>
            <a:off x="3287688" y="1844824"/>
            <a:ext cx="5237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https://code.visualstudio.com/docs/editor/portable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42319"/>
          <a:stretch/>
        </p:blipFill>
        <p:spPr>
          <a:xfrm>
            <a:off x="577138" y="2214156"/>
            <a:ext cx="11031489" cy="459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3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Open Visual Studio Code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21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700808"/>
            <a:ext cx="8928232" cy="471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2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 Python Connection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22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415" y="1530151"/>
            <a:ext cx="8424936" cy="49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7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libraries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23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4" y="1665770"/>
            <a:ext cx="4353533" cy="8002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4" y="2748428"/>
            <a:ext cx="7678222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6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more libraries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24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700808"/>
            <a:ext cx="7649643" cy="1638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4509120"/>
            <a:ext cx="4448796" cy="12193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36360" y="162880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 program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9336360" y="242980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Missing package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9336360" y="304615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Try to get it (failed)</a:t>
            </a:r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767408" y="3925157"/>
            <a:ext cx="1101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some googling: </a:t>
            </a:r>
            <a:r>
              <a:rPr lang="en-US" dirty="0" err="1" smtClean="0"/>
              <a:t>pylab</a:t>
            </a:r>
            <a:r>
              <a:rPr lang="en-US" dirty="0" smtClean="0"/>
              <a:t> is part of </a:t>
            </a:r>
            <a:r>
              <a:rPr lang="en-US" dirty="0" err="1" smtClean="0"/>
              <a:t>matplotlib</a:t>
            </a:r>
            <a:r>
              <a:rPr lang="en-US" dirty="0" smtClean="0"/>
              <a:t> </a:t>
            </a:r>
            <a:endParaRPr lang="en-AU" dirty="0"/>
          </a:p>
        </p:txBody>
      </p:sp>
      <p:sp>
        <p:nvSpPr>
          <p:cNvPr id="13" name="TextBox 12"/>
          <p:cNvSpPr txBox="1"/>
          <p:nvPr/>
        </p:nvSpPr>
        <p:spPr>
          <a:xfrm>
            <a:off x="6348028" y="4531364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matplotlib</a:t>
            </a:r>
            <a:r>
              <a:rPr lang="en-US" dirty="0" smtClean="0"/>
              <a:t> via </a:t>
            </a:r>
            <a:r>
              <a:rPr lang="en-US" dirty="0" err="1" smtClean="0"/>
              <a:t>conda</a:t>
            </a:r>
            <a:endParaRPr lang="en-AU" dirty="0"/>
          </a:p>
        </p:txBody>
      </p:sp>
      <p:cxnSp>
        <p:nvCxnSpPr>
          <p:cNvPr id="14" name="Straight Arrow Connector 13"/>
          <p:cNvCxnSpPr>
            <a:stCxn id="9" idx="1"/>
          </p:cNvCxnSpPr>
          <p:nvPr/>
        </p:nvCxnSpPr>
        <p:spPr>
          <a:xfrm flipH="1" flipV="1">
            <a:off x="8417051" y="1750695"/>
            <a:ext cx="919309" cy="62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</p:cNvCxnSpPr>
          <p:nvPr/>
        </p:nvCxnSpPr>
        <p:spPr>
          <a:xfrm flipH="1">
            <a:off x="3824486" y="2614474"/>
            <a:ext cx="5511874" cy="4409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1"/>
          </p:cNvCxnSpPr>
          <p:nvPr/>
        </p:nvCxnSpPr>
        <p:spPr>
          <a:xfrm flipH="1" flipV="1">
            <a:off x="4727848" y="3193640"/>
            <a:ext cx="4608512" cy="371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1"/>
          </p:cNvCxnSpPr>
          <p:nvPr/>
        </p:nvCxnSpPr>
        <p:spPr>
          <a:xfrm flipH="1" flipV="1">
            <a:off x="5303912" y="4634882"/>
            <a:ext cx="1044116" cy="811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12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Using git in Visual Studio Code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mri.sbollmann.net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25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547605"/>
            <a:ext cx="4146676" cy="42992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9336" y="5995609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 Studio Code will tell you if you forgot to install </a:t>
            </a:r>
            <a:r>
              <a:rPr lang="en-US" dirty="0" err="1" smtClean="0"/>
              <a:t>git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5" y="1511620"/>
            <a:ext cx="5464741" cy="4221636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104112" y="3697219"/>
            <a:ext cx="2520280" cy="43204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826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Git Clone via command palette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26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893" y="1907931"/>
            <a:ext cx="3096057" cy="38105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36" y="1517352"/>
            <a:ext cx="6211167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2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Clone Repository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95326" y="3113744"/>
            <a:ext cx="3384450" cy="2043451"/>
          </a:xfrm>
        </p:spPr>
        <p:txBody>
          <a:bodyPr/>
          <a:lstStyle/>
          <a:p>
            <a:r>
              <a:rPr lang="en-AU" dirty="0" smtClean="0"/>
              <a:t>make a copy of a repository from a central server to your own computer (for the first time)</a:t>
            </a:r>
            <a:endParaRPr lang="en-AU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536160" y="2636912"/>
            <a:ext cx="504056" cy="8640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544272" y="2663498"/>
            <a:ext cx="648072" cy="8375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loud 11"/>
          <p:cNvSpPr/>
          <p:nvPr/>
        </p:nvSpPr>
        <p:spPr>
          <a:xfrm>
            <a:off x="5735960" y="4869160"/>
            <a:ext cx="4104456" cy="1656180"/>
          </a:xfrm>
          <a:prstGeom prst="cloud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C:\</a:t>
            </a:r>
            <a:r>
              <a:rPr lang="en-AU" dirty="0" smtClean="0"/>
              <a:t>Users\uqsbollm\code\neurodocker-fork</a:t>
            </a:r>
            <a:endParaRPr lang="en-AU" dirty="0"/>
          </a:p>
        </p:txBody>
      </p:sp>
      <p:sp>
        <p:nvSpPr>
          <p:cNvPr id="13" name="Cloud 12"/>
          <p:cNvSpPr/>
          <p:nvPr/>
        </p:nvSpPr>
        <p:spPr>
          <a:xfrm>
            <a:off x="6079666" y="1457564"/>
            <a:ext cx="4608512" cy="1656180"/>
          </a:xfrm>
          <a:prstGeom prst="cloud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hlinkClick r:id="rId3"/>
              </a:rPr>
              <a:t>https://github.com/stebo85/neurodocker</a:t>
            </a:r>
            <a:endParaRPr lang="en-A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89725"/>
            <a:ext cx="6552728" cy="1961149"/>
          </a:xfrm>
          <a:prstGeom prst="rect">
            <a:avLst/>
          </a:prstGeom>
        </p:spPr>
      </p:pic>
      <p:sp>
        <p:nvSpPr>
          <p:cNvPr id="14" name="Curved Left Arrow 13"/>
          <p:cNvSpPr/>
          <p:nvPr/>
        </p:nvSpPr>
        <p:spPr>
          <a:xfrm>
            <a:off x="8400256" y="2924948"/>
            <a:ext cx="1008112" cy="2232247"/>
          </a:xfrm>
          <a:prstGeom prst="curved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bg1"/>
                </a:solidFill>
              </a:rPr>
              <a:t>CLONE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69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2852936"/>
            <a:ext cx="9173855" cy="3553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Repository URL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28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56" y="2057932"/>
            <a:ext cx="12189477" cy="57773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10200456" y="5708383"/>
            <a:ext cx="1152128" cy="720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671725" y="5699091"/>
            <a:ext cx="136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Klick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739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150813"/>
            <a:ext cx="3360738" cy="288925"/>
          </a:xfrm>
        </p:spPr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519863"/>
            <a:ext cx="3360738" cy="239712"/>
          </a:xfrm>
        </p:spPr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904663" y="6519863"/>
            <a:ext cx="287337" cy="239712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29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150813"/>
            <a:ext cx="6001588" cy="8859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1291192"/>
            <a:ext cx="6696744" cy="37801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015" y="1286138"/>
            <a:ext cx="4372585" cy="10860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602" y="2420888"/>
            <a:ext cx="4305901" cy="9240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161" y="3377935"/>
            <a:ext cx="4334480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7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Foreword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 smtClean="0"/>
              <a:t>Our teaching approach today (explained with bikes)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1908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Git in other IDEs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30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36173"/>
            <a:ext cx="5342420" cy="3377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827490"/>
            <a:ext cx="5713093" cy="4689742"/>
          </a:xfrm>
          <a:prstGeom prst="rect">
            <a:avLst/>
          </a:prstGeom>
        </p:spPr>
      </p:pic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8" y="3532330"/>
            <a:ext cx="4968552" cy="294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68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62"/>
            <a:ext cx="9002381" cy="45916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776" y="3894077"/>
            <a:ext cx="8068801" cy="29531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9376" y="5043255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Remote</a:t>
            </a:r>
            <a:endParaRPr lang="en-AU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595500" y="4797152"/>
            <a:ext cx="11832" cy="8615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894620" y="2710152"/>
            <a:ext cx="1361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Local Repository</a:t>
            </a:r>
            <a:endParaRPr lang="en-AU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624392" y="2502188"/>
            <a:ext cx="0" cy="7852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35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Remote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95326" y="3113744"/>
            <a:ext cx="4332159" cy="2691520"/>
          </a:xfrm>
        </p:spPr>
        <p:txBody>
          <a:bodyPr>
            <a:normAutofit/>
          </a:bodyPr>
          <a:lstStyle/>
          <a:p>
            <a:r>
              <a:rPr lang="en-AU" dirty="0" smtClean="0"/>
              <a:t>Definition: A repository stored on another computer</a:t>
            </a:r>
          </a:p>
          <a:p>
            <a:endParaRPr lang="en-AU" dirty="0" smtClean="0"/>
          </a:p>
          <a:p>
            <a:r>
              <a:rPr lang="en-AU" dirty="0" smtClean="0"/>
              <a:t>Origin = the name for the central remote repository</a:t>
            </a:r>
            <a:endParaRPr lang="en-AU" dirty="0"/>
          </a:p>
        </p:txBody>
      </p:sp>
      <p:sp>
        <p:nvSpPr>
          <p:cNvPr id="6" name="Cloud 5"/>
          <p:cNvSpPr/>
          <p:nvPr/>
        </p:nvSpPr>
        <p:spPr>
          <a:xfrm>
            <a:off x="6456040" y="4581128"/>
            <a:ext cx="4104456" cy="1656180"/>
          </a:xfrm>
          <a:prstGeom prst="cloud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C:\</a:t>
            </a:r>
            <a:r>
              <a:rPr lang="en-AU" dirty="0" smtClean="0"/>
              <a:t>Users\uqsbollm\code\neurodocker-fork</a:t>
            </a:r>
            <a:endParaRPr lang="en-AU" dirty="0"/>
          </a:p>
        </p:txBody>
      </p:sp>
      <p:sp>
        <p:nvSpPr>
          <p:cNvPr id="7" name="Cloud 6"/>
          <p:cNvSpPr/>
          <p:nvPr/>
        </p:nvSpPr>
        <p:spPr>
          <a:xfrm>
            <a:off x="5544616" y="2024842"/>
            <a:ext cx="4608512" cy="1656180"/>
          </a:xfrm>
          <a:prstGeom prst="cloud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hlinkClick r:id="rId3"/>
              </a:rPr>
              <a:t>https://github.com/stebo85/neurodocker</a:t>
            </a:r>
            <a:endParaRPr lang="en-AU" dirty="0"/>
          </a:p>
        </p:txBody>
      </p:sp>
      <p:sp>
        <p:nvSpPr>
          <p:cNvPr id="8" name="Double Wave 7"/>
          <p:cNvSpPr/>
          <p:nvPr/>
        </p:nvSpPr>
        <p:spPr>
          <a:xfrm>
            <a:off x="5688632" y="4689138"/>
            <a:ext cx="1296144" cy="936104"/>
          </a:xfrm>
          <a:prstGeom prst="doubleWav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Local</a:t>
            </a:r>
            <a:endParaRPr lang="en-AU" dirty="0"/>
          </a:p>
        </p:txBody>
      </p:sp>
      <p:sp>
        <p:nvSpPr>
          <p:cNvPr id="9" name="Double Wave 8"/>
          <p:cNvSpPr/>
          <p:nvPr/>
        </p:nvSpPr>
        <p:spPr>
          <a:xfrm>
            <a:off x="7932270" y="1448776"/>
            <a:ext cx="1296144" cy="936104"/>
          </a:xfrm>
          <a:prstGeom prst="doubleWav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Remote: Origin</a:t>
            </a:r>
            <a:endParaRPr lang="en-AU" dirty="0"/>
          </a:p>
        </p:txBody>
      </p:sp>
      <p:sp>
        <p:nvSpPr>
          <p:cNvPr id="16" name="Curved Left Arrow 15"/>
          <p:cNvSpPr/>
          <p:nvPr/>
        </p:nvSpPr>
        <p:spPr>
          <a:xfrm>
            <a:off x="9277427" y="2529027"/>
            <a:ext cx="1050192" cy="2648226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bg1"/>
                </a:solidFill>
              </a:rPr>
              <a:t>Clone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84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Run the new code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33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905740"/>
            <a:ext cx="8630854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9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Intermezzo II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 smtClean="0"/>
              <a:t>Adding packages using </a:t>
            </a:r>
            <a:r>
              <a:rPr lang="en-AU" dirty="0" err="1" smtClean="0"/>
              <a:t>conda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176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150813"/>
            <a:ext cx="3360738" cy="288925"/>
          </a:xfrm>
        </p:spPr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519863"/>
            <a:ext cx="3360738" cy="239712"/>
          </a:xfrm>
        </p:spPr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904663" y="6519863"/>
            <a:ext cx="287337" cy="239712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35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310571"/>
            <a:ext cx="7128792" cy="633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0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</a:t>
            </a:r>
            <a:r>
              <a:rPr lang="en-US" dirty="0" err="1" smtClean="0"/>
              <a:t>cairocffi</a:t>
            </a:r>
            <a:r>
              <a:rPr lang="en-US" dirty="0" smtClean="0"/>
              <a:t> only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36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28" y="3386403"/>
            <a:ext cx="6058746" cy="1819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02" y="1700808"/>
            <a:ext cx="10802858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all requirements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37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4" y="2033535"/>
            <a:ext cx="4448796" cy="5525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12" y="2766895"/>
            <a:ext cx="5496692" cy="4953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4" y="1716424"/>
            <a:ext cx="5353797" cy="1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1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Generating fractals</a:t>
            </a:r>
            <a:endParaRPr lang="en-AU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38</a:t>
            </a:fld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08" y="2398573"/>
            <a:ext cx="5369801" cy="2921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708" y="1911761"/>
            <a:ext cx="5725324" cy="419158"/>
          </a:xfrm>
          <a:prstGeom prst="rect">
            <a:avLst/>
          </a:prstGeom>
        </p:spPr>
      </p:pic>
      <p:pic>
        <p:nvPicPr>
          <p:cNvPr id="16" name="hilbert_cur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32104" y="1627075"/>
            <a:ext cx="4464496" cy="44644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9718" y="650380"/>
            <a:ext cx="2629267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4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88640"/>
            <a:ext cx="9383434" cy="64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8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-315416"/>
            <a:ext cx="10768680" cy="1224137"/>
          </a:xfrm>
        </p:spPr>
        <p:txBody>
          <a:bodyPr/>
          <a:lstStyle/>
          <a:p>
            <a:r>
              <a:rPr lang="en-AU" dirty="0" smtClean="0"/>
              <a:t>Most </a:t>
            </a:r>
            <a:r>
              <a:rPr lang="en-AU" dirty="0"/>
              <a:t>g</a:t>
            </a:r>
            <a:r>
              <a:rPr lang="en-AU" dirty="0" smtClean="0"/>
              <a:t>it tutorials you find online:</a:t>
            </a:r>
            <a:endParaRPr lang="en-AU" dirty="0"/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908721"/>
            <a:ext cx="7200800" cy="567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11824" y="6550223"/>
            <a:ext cx="2810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https://bostonbiker.org/tag/comic/</a:t>
            </a:r>
          </a:p>
        </p:txBody>
      </p:sp>
      <p:sp>
        <p:nvSpPr>
          <p:cNvPr id="3" name="TextBox 2"/>
          <p:cNvSpPr txBox="1"/>
          <p:nvPr/>
        </p:nvSpPr>
        <p:spPr>
          <a:xfrm rot="20757865">
            <a:off x="6178242" y="1244450"/>
            <a:ext cx="819525" cy="461665"/>
          </a:xfrm>
          <a:prstGeom prst="rect">
            <a:avLst/>
          </a:prstGeom>
          <a:solidFill>
            <a:schemeClr val="tx2">
              <a:lumMod val="60000"/>
              <a:lumOff val="40000"/>
              <a:alpha val="8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FF0000"/>
                </a:solidFill>
              </a:rPr>
              <a:t>GIT</a:t>
            </a:r>
            <a:endParaRPr lang="en-A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30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6664"/>
            <a:ext cx="8463302" cy="654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5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388" y="47153"/>
            <a:ext cx="9307224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6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a “Commit”?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95326" y="3113744"/>
            <a:ext cx="4536578" cy="2043451"/>
          </a:xfrm>
        </p:spPr>
        <p:txBody>
          <a:bodyPr>
            <a:normAutofit/>
          </a:bodyPr>
          <a:lstStyle/>
          <a:p>
            <a:r>
              <a:rPr lang="en-AU" dirty="0" smtClean="0"/>
              <a:t>Committing a change means to create </a:t>
            </a:r>
            <a:r>
              <a:rPr lang="en-AU" dirty="0"/>
              <a:t>a snapshot of the project's </a:t>
            </a:r>
            <a:r>
              <a:rPr lang="en-AU" dirty="0" smtClean="0"/>
              <a:t>current status. Commit often! Assign a clear message of your intention.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870" y="2564904"/>
            <a:ext cx="4744112" cy="2181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33" y="5805264"/>
            <a:ext cx="6467753" cy="4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1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dirty="0" smtClean="0"/>
              <a:t>Repository</a:t>
            </a:r>
          </a:p>
          <a:p>
            <a:pPr marL="465750" lvl="1" indent="-285750"/>
            <a:r>
              <a:rPr lang="en-AU" dirty="0" smtClean="0"/>
              <a:t>Readme</a:t>
            </a:r>
          </a:p>
          <a:p>
            <a:pPr marL="465750" lvl="1" indent="-285750"/>
            <a:r>
              <a:rPr lang="en-AU" dirty="0" smtClean="0"/>
              <a:t>Commits</a:t>
            </a:r>
          </a:p>
          <a:p>
            <a:pPr marL="465750" lvl="1" indent="-285750"/>
            <a:r>
              <a:rPr lang="en-AU" dirty="0" smtClean="0"/>
              <a:t>History</a:t>
            </a:r>
          </a:p>
          <a:p>
            <a:pPr marL="465750" lvl="1" indent="-285750"/>
            <a:endParaRPr lang="en-AU" dirty="0"/>
          </a:p>
          <a:p>
            <a:pPr marL="285750" indent="-285750"/>
            <a:r>
              <a:rPr lang="en-AU" dirty="0" smtClean="0"/>
              <a:t>Remote vs Local</a:t>
            </a:r>
          </a:p>
          <a:p>
            <a:pPr marL="465750" lvl="1" indent="-285750"/>
            <a:endParaRPr lang="en-AU" dirty="0" smtClean="0"/>
          </a:p>
          <a:p>
            <a:pPr marL="285750" indent="-285750"/>
            <a:r>
              <a:rPr lang="en-AU" dirty="0" smtClean="0"/>
              <a:t>Git commands</a:t>
            </a:r>
          </a:p>
          <a:p>
            <a:pPr marL="465750" lvl="1" indent="-285750"/>
            <a:r>
              <a:rPr lang="en-AU" dirty="0" smtClean="0"/>
              <a:t>Clone</a:t>
            </a:r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Summary</a:t>
            </a:r>
            <a:endParaRPr lang="en-A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43</a:t>
            </a:fld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150813"/>
            <a:ext cx="3360738" cy="288925"/>
          </a:xfrm>
        </p:spPr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pic>
        <p:nvPicPr>
          <p:cNvPr id="9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41" y="661750"/>
            <a:ext cx="6667751" cy="533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957388" y="5995951"/>
            <a:ext cx="31992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1400" dirty="0">
                <a:hlinkClick r:id="rId3"/>
              </a:rPr>
              <a:t>https://www.javatpoint.com/git-remote</a:t>
            </a:r>
            <a:endParaRPr lang="en-CA" sz="1400" dirty="0"/>
          </a:p>
        </p:txBody>
      </p:sp>
      <p:sp>
        <p:nvSpPr>
          <p:cNvPr id="11" name="Rectangle 10"/>
          <p:cNvSpPr/>
          <p:nvPr/>
        </p:nvSpPr>
        <p:spPr>
          <a:xfrm>
            <a:off x="4295800" y="2204864"/>
            <a:ext cx="2880320" cy="288032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7176120" y="2204863"/>
            <a:ext cx="1008112" cy="846299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4295801" y="1892090"/>
            <a:ext cx="2376264" cy="312773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7176120" y="4427507"/>
            <a:ext cx="1152128" cy="657678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8881022" y="1625326"/>
            <a:ext cx="2238069" cy="846299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9552383" y="2471625"/>
            <a:ext cx="1566708" cy="3405647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8453332" y="5112209"/>
            <a:ext cx="1099050" cy="765064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/>
          <p:cNvSpPr txBox="1"/>
          <p:nvPr/>
        </p:nvSpPr>
        <p:spPr>
          <a:xfrm>
            <a:off x="5231904" y="5217401"/>
            <a:ext cx="2725031" cy="646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3600" dirty="0" smtClean="0">
                <a:solidFill>
                  <a:schemeClr val="bg1"/>
                </a:solidFill>
              </a:rPr>
              <a:t>User</a:t>
            </a:r>
            <a:endParaRPr lang="en-A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3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Scenario II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My student and I want version control for their PhD project</a:t>
            </a:r>
          </a:p>
          <a:p>
            <a:endParaRPr lang="en-AU" dirty="0" smtClean="0"/>
          </a:p>
          <a:p>
            <a:r>
              <a:rPr lang="en-AU" dirty="0" smtClean="0"/>
              <a:t>a) How to create a new project from scratch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19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Go to cai-gitlab.cai.uq.edu.au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45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023" y="1923840"/>
            <a:ext cx="4143953" cy="3010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80415" y="5169941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Behind UQ firewall – code is protected!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16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Connect VPN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46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523" y="2500183"/>
            <a:ext cx="3962953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4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Go to cai-gitlab.cai.uq.edu.au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47</a:t>
            </a:fld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09" y="1547437"/>
            <a:ext cx="8688548" cy="49113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704" y="4077072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Login with UQ credentials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165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Go to groups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48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2492896"/>
            <a:ext cx="6392167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2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Go to groups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49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336" y="1521792"/>
            <a:ext cx="7779093" cy="49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8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-315416"/>
            <a:ext cx="10768680" cy="1224137"/>
          </a:xfrm>
        </p:spPr>
        <p:txBody>
          <a:bodyPr/>
          <a:lstStyle/>
          <a:p>
            <a:r>
              <a:rPr lang="en-AU" dirty="0" smtClean="0"/>
              <a:t>The git tutorial we are attempting: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052736"/>
            <a:ext cx="5122086" cy="52565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1053976"/>
            <a:ext cx="4799109" cy="52647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9416" y="6453056"/>
            <a:ext cx="7870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https://clipground.com/images/clipart-of-a-little-girl-riding-a-bike-12.jpg</a:t>
            </a:r>
          </a:p>
        </p:txBody>
      </p:sp>
      <p:sp>
        <p:nvSpPr>
          <p:cNvPr id="8" name="Rectangle 7"/>
          <p:cNvSpPr/>
          <p:nvPr/>
        </p:nvSpPr>
        <p:spPr>
          <a:xfrm>
            <a:off x="7366717" y="6305311"/>
            <a:ext cx="41611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http://www.cartoonclipartfree.info/Cliparts_Free/Fussball_Free/Clipart-Free-Gif-24.gif</a:t>
            </a:r>
          </a:p>
        </p:txBody>
      </p:sp>
      <p:sp>
        <p:nvSpPr>
          <p:cNvPr id="9" name="Right Arrow 8"/>
          <p:cNvSpPr/>
          <p:nvPr/>
        </p:nvSpPr>
        <p:spPr>
          <a:xfrm rot="19731363">
            <a:off x="-60684" y="2978810"/>
            <a:ext cx="2520280" cy="1404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Saskia</a:t>
            </a:r>
            <a:endParaRPr lang="en-AU" dirty="0"/>
          </a:p>
        </p:txBody>
      </p:sp>
      <p:sp>
        <p:nvSpPr>
          <p:cNvPr id="10" name="Left Arrow 9"/>
          <p:cNvSpPr/>
          <p:nvPr/>
        </p:nvSpPr>
        <p:spPr>
          <a:xfrm rot="19669401">
            <a:off x="10076566" y="652517"/>
            <a:ext cx="2016224" cy="95410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Steffen</a:t>
            </a:r>
          </a:p>
        </p:txBody>
      </p:sp>
    </p:spTree>
    <p:extLst>
      <p:ext uri="{BB962C8B-B14F-4D97-AF65-F5344CB8AC3E}">
        <p14:creationId xmlns:p14="http://schemas.microsoft.com/office/powerpoint/2010/main" val="182155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Choose your sub-project &amp; create new project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50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2228682"/>
            <a:ext cx="9202434" cy="240063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0416480" y="3356992"/>
            <a:ext cx="936104" cy="1080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18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51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51" y="1650353"/>
            <a:ext cx="10488464" cy="486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5441"/>
          <a:stretch/>
        </p:blipFill>
        <p:spPr>
          <a:xfrm>
            <a:off x="-1" y="44624"/>
            <a:ext cx="9334613" cy="58326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4934" r="29705" b="1"/>
          <a:stretch/>
        </p:blipFill>
        <p:spPr>
          <a:xfrm>
            <a:off x="5751633" y="2780928"/>
            <a:ext cx="6413343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5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 new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53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906378"/>
            <a:ext cx="4972312" cy="42227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530" y="2564904"/>
            <a:ext cx="5582429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7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</a:t>
            </a:r>
            <a:r>
              <a:rPr lang="en-US" dirty="0" err="1" smtClean="0"/>
              <a:t>config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54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2375929"/>
            <a:ext cx="5625779" cy="10041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98" y="2204864"/>
            <a:ext cx="5999496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7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new repository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55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2158907"/>
            <a:ext cx="7134632" cy="1959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391" y="4221088"/>
            <a:ext cx="6634558" cy="18685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4931" y="253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1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5226760" y="4119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70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Intermezzo III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Creating and adding SSH keys to </a:t>
            </a:r>
            <a:r>
              <a:rPr lang="en-US" dirty="0" err="1" smtClean="0"/>
              <a:t>gitlab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9312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new </a:t>
            </a:r>
            <a:r>
              <a:rPr lang="en-US" dirty="0" err="1" smtClean="0"/>
              <a:t>ssh</a:t>
            </a:r>
            <a:r>
              <a:rPr lang="en-US" dirty="0" smtClean="0"/>
              <a:t> key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57</a:t>
            </a:fld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2241048"/>
            <a:ext cx="4601217" cy="112410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2024" y="1690284"/>
            <a:ext cx="11908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3"/>
              </a:rPr>
              <a:t>https://help.github.com/en/github/authenticating-to-github/generating-a-new-ssh-key-and-adding-it-to-the-ssh-agent</a:t>
            </a:r>
            <a:endParaRPr lang="en-A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3593150"/>
            <a:ext cx="5182323" cy="3143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60" y="4276515"/>
            <a:ext cx="2800741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2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public(!) key to </a:t>
            </a:r>
            <a:r>
              <a:rPr lang="en-US" dirty="0" err="1" smtClean="0"/>
              <a:t>gitlab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58</a:t>
            </a:fld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824"/>
            <a:ext cx="5447928" cy="21033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59" y="1700808"/>
            <a:ext cx="6390353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8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new repository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59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2069255"/>
            <a:ext cx="5738780" cy="157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71" y="1778156"/>
            <a:ext cx="5353797" cy="714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56" y="2596573"/>
            <a:ext cx="2705478" cy="3048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771" y="3005358"/>
            <a:ext cx="4039164" cy="8192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771" y="3939897"/>
            <a:ext cx="5144218" cy="16956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454" y="23079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1</a:t>
            </a:r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22454" y="25362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454" y="27100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5390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6B31EBA-3EDF-4CD4-9C72-F8985F10F2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AU" dirty="0" smtClean="0"/>
              <a:t>I found some code on </a:t>
            </a:r>
            <a:r>
              <a:rPr lang="en-AU" dirty="0" err="1" smtClean="0"/>
              <a:t>gitlab</a:t>
            </a:r>
            <a:r>
              <a:rPr lang="en-AU" dirty="0" smtClean="0"/>
              <a:t>/</a:t>
            </a:r>
            <a:r>
              <a:rPr lang="en-AU" dirty="0" err="1" smtClean="0"/>
              <a:t>github</a:t>
            </a:r>
            <a:r>
              <a:rPr lang="en-AU" dirty="0" smtClean="0"/>
              <a:t> and want to use it (and keep it up to date)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 smtClean="0"/>
              <a:t>My student and I want version control for their PhD project</a:t>
            </a:r>
          </a:p>
          <a:p>
            <a:pPr marL="522900" lvl="1" indent="-342900">
              <a:buFont typeface="+mj-lt"/>
              <a:buAutoNum type="alphaLcParenR"/>
            </a:pPr>
            <a:r>
              <a:rPr lang="en-AU" dirty="0" smtClean="0"/>
              <a:t>How to create a new project from scratch</a:t>
            </a:r>
          </a:p>
          <a:p>
            <a:pPr marL="522900" lvl="1" indent="-342900">
              <a:buFont typeface="+mj-lt"/>
              <a:buAutoNum type="alphaLcParenR"/>
            </a:pPr>
            <a:r>
              <a:rPr lang="en-AU" dirty="0" smtClean="0"/>
              <a:t>How to create a new project from existing code (but no repository)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 smtClean="0"/>
              <a:t>Someone wants to join the project</a:t>
            </a:r>
          </a:p>
          <a:p>
            <a:pPr marL="522900" lvl="1" indent="-342900">
              <a:buFont typeface="+mj-lt"/>
              <a:buAutoNum type="alphaLcParenR"/>
            </a:pPr>
            <a:r>
              <a:rPr lang="en-AU" dirty="0" smtClean="0"/>
              <a:t>Adding a user</a:t>
            </a:r>
          </a:p>
          <a:p>
            <a:pPr marL="522900" lvl="1" indent="-342900">
              <a:buFont typeface="+mj-lt"/>
              <a:buAutoNum type="alphaLcParenR"/>
            </a:pPr>
            <a:r>
              <a:rPr lang="en-AU" dirty="0" smtClean="0"/>
              <a:t>How to use git on the cluster/workstations/CVL</a:t>
            </a:r>
          </a:p>
          <a:p>
            <a:pPr marL="522900" lvl="1" indent="-342900">
              <a:buFont typeface="+mj-lt"/>
              <a:buAutoNum type="alphaLcParenR"/>
            </a:pPr>
            <a:endParaRPr lang="en-AU" dirty="0"/>
          </a:p>
          <a:p>
            <a:pPr marL="342900" indent="-342900">
              <a:buFont typeface="+mj-lt"/>
              <a:buAutoNum type="arabicPeriod"/>
            </a:pPr>
            <a:r>
              <a:rPr lang="en-AU" dirty="0" smtClean="0"/>
              <a:t>Bonus Track</a:t>
            </a:r>
          </a:p>
          <a:p>
            <a:pPr marL="522900" lvl="1" indent="-342900">
              <a:buFont typeface="+mj-lt"/>
              <a:buAutoNum type="alphaLcParenR"/>
            </a:pPr>
            <a:r>
              <a:rPr lang="en-AU" dirty="0" smtClean="0"/>
              <a:t>Collaboration with others via Forking and pull requests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874DCFB3-9A0C-4F92-935E-30715453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Aims / Use Cases</a:t>
            </a:r>
            <a:endParaRPr lang="en-AU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D9F86EA-87C7-450B-87A7-C354EE8C58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B670E92-3AA9-4614-A780-E00910D9E0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AAC87B6-164F-4892-A04B-AC06243353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FF85628-2B5C-44F2-B05D-5E4B5455DB8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80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new repository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60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2069255"/>
            <a:ext cx="5134692" cy="14098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2" y="1982972"/>
            <a:ext cx="4067743" cy="3048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r="54468"/>
          <a:stretch/>
        </p:blipFill>
        <p:spPr>
          <a:xfrm>
            <a:off x="6092883" y="2355045"/>
            <a:ext cx="4402564" cy="11241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992" y="2774203"/>
            <a:ext cx="1238423" cy="8573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4877" y="3479152"/>
            <a:ext cx="4867954" cy="6573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6671" y="4302942"/>
            <a:ext cx="4143953" cy="7621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4877" y="5215349"/>
            <a:ext cx="4810796" cy="117173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510" y="27480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4</a:t>
            </a:r>
            <a:endParaRPr lang="en-AU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293272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31338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4185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61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6" y="1923876"/>
            <a:ext cx="8487960" cy="45726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333" y="3645024"/>
            <a:ext cx="2810267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2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truth – and only the truth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62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1908980"/>
            <a:ext cx="8364117" cy="20576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300" y="4181044"/>
            <a:ext cx="4763165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8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history evolves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63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916832"/>
            <a:ext cx="4772691" cy="11717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01" y="4260310"/>
            <a:ext cx="5115639" cy="1724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883" y="1828865"/>
            <a:ext cx="4887007" cy="21243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667" y="4017715"/>
            <a:ext cx="4032448" cy="250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9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Commit and Push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95326" y="3113744"/>
            <a:ext cx="3503567" cy="2691520"/>
          </a:xfrm>
        </p:spPr>
        <p:txBody>
          <a:bodyPr>
            <a:normAutofit/>
          </a:bodyPr>
          <a:lstStyle/>
          <a:p>
            <a:r>
              <a:rPr lang="en-AU" dirty="0" smtClean="0"/>
              <a:t>Commit = recording the status locally</a:t>
            </a:r>
          </a:p>
          <a:p>
            <a:endParaRPr lang="en-AU" dirty="0" smtClean="0"/>
          </a:p>
          <a:p>
            <a:r>
              <a:rPr lang="en-AU" dirty="0" smtClean="0"/>
              <a:t>Push = uploading all history to a Remote</a:t>
            </a:r>
            <a:endParaRPr lang="en-AU" dirty="0"/>
          </a:p>
        </p:txBody>
      </p:sp>
      <p:sp>
        <p:nvSpPr>
          <p:cNvPr id="6" name="Cloud 5"/>
          <p:cNvSpPr/>
          <p:nvPr/>
        </p:nvSpPr>
        <p:spPr>
          <a:xfrm>
            <a:off x="5951984" y="4509120"/>
            <a:ext cx="4104456" cy="1656180"/>
          </a:xfrm>
          <a:prstGeom prst="cloud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C:\</a:t>
            </a:r>
            <a:r>
              <a:rPr lang="en-AU" dirty="0" smtClean="0"/>
              <a:t>Users\uqsbollm\code\neurodocker-fork</a:t>
            </a:r>
            <a:endParaRPr lang="en-AU" dirty="0"/>
          </a:p>
        </p:txBody>
      </p:sp>
      <p:sp>
        <p:nvSpPr>
          <p:cNvPr id="7" name="Cloud 6"/>
          <p:cNvSpPr/>
          <p:nvPr/>
        </p:nvSpPr>
        <p:spPr>
          <a:xfrm>
            <a:off x="5616558" y="1952834"/>
            <a:ext cx="4608512" cy="1656180"/>
          </a:xfrm>
          <a:prstGeom prst="cloud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hlinkClick r:id="rId3"/>
              </a:rPr>
              <a:t>https://github.com/stebo85/neurodocker</a:t>
            </a:r>
            <a:endParaRPr lang="en-AU" dirty="0"/>
          </a:p>
        </p:txBody>
      </p:sp>
      <p:sp>
        <p:nvSpPr>
          <p:cNvPr id="8" name="Double Wave 7"/>
          <p:cNvSpPr/>
          <p:nvPr/>
        </p:nvSpPr>
        <p:spPr>
          <a:xfrm>
            <a:off x="9153249" y="5337210"/>
            <a:ext cx="1296144" cy="936104"/>
          </a:xfrm>
          <a:prstGeom prst="doubleWav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Local</a:t>
            </a:r>
            <a:endParaRPr lang="en-AU" dirty="0"/>
          </a:p>
        </p:txBody>
      </p:sp>
      <p:sp>
        <p:nvSpPr>
          <p:cNvPr id="9" name="Double Wave 8"/>
          <p:cNvSpPr/>
          <p:nvPr/>
        </p:nvSpPr>
        <p:spPr>
          <a:xfrm>
            <a:off x="8004212" y="1376768"/>
            <a:ext cx="1296144" cy="936104"/>
          </a:xfrm>
          <a:prstGeom prst="doubleWav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Remote 1: Origin</a:t>
            </a:r>
            <a:endParaRPr lang="en-AU" dirty="0"/>
          </a:p>
        </p:txBody>
      </p:sp>
      <p:sp>
        <p:nvSpPr>
          <p:cNvPr id="15" name="Up Arrow 14"/>
          <p:cNvSpPr/>
          <p:nvPr/>
        </p:nvSpPr>
        <p:spPr>
          <a:xfrm>
            <a:off x="7388716" y="3323836"/>
            <a:ext cx="478718" cy="1440159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Push</a:t>
            </a:r>
            <a:endParaRPr lang="en-AU" dirty="0"/>
          </a:p>
        </p:txBody>
      </p:sp>
      <p:sp>
        <p:nvSpPr>
          <p:cNvPr id="16" name="Curved Left Arrow 15"/>
          <p:cNvSpPr/>
          <p:nvPr/>
        </p:nvSpPr>
        <p:spPr>
          <a:xfrm>
            <a:off x="9349369" y="2457019"/>
            <a:ext cx="1050192" cy="2648226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bg1"/>
                </a:solidFill>
              </a:rPr>
              <a:t>Clone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4" name="Circular Arrow 13"/>
          <p:cNvSpPr/>
          <p:nvPr/>
        </p:nvSpPr>
        <p:spPr>
          <a:xfrm rot="18707115">
            <a:off x="5879152" y="4015628"/>
            <a:ext cx="937467" cy="1705695"/>
          </a:xfrm>
          <a:prstGeom prst="circular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5283293" y="3945427"/>
            <a:ext cx="106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Commit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50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nothing is ever truly lost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65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1" y="1771654"/>
            <a:ext cx="4734586" cy="2029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433" y="2959000"/>
            <a:ext cx="8136567" cy="352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2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nothing is ever truly lost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66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700808"/>
            <a:ext cx="3229426" cy="29436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766" y="2539125"/>
            <a:ext cx="8411749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5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fractals in visual studio code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67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58" y="1697728"/>
            <a:ext cx="7373379" cy="1781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871" r="1600" b="1"/>
          <a:stretch/>
        </p:blipFill>
        <p:spPr>
          <a:xfrm>
            <a:off x="7248128" y="2862270"/>
            <a:ext cx="4752528" cy="1350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3657582"/>
            <a:ext cx="4115374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4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-171400"/>
            <a:ext cx="10768680" cy="1224137"/>
          </a:xfrm>
        </p:spPr>
        <p:txBody>
          <a:bodyPr/>
          <a:lstStyle/>
          <a:p>
            <a:r>
              <a:rPr lang="en-AU" dirty="0" smtClean="0"/>
              <a:t>Staging Area</a:t>
            </a:r>
            <a:endParaRPr lang="en-AU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47125979"/>
              </p:ext>
            </p:extLst>
          </p:nvPr>
        </p:nvGraphicFramePr>
        <p:xfrm>
          <a:off x="911424" y="1484785"/>
          <a:ext cx="10081120" cy="3024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28" y="3933057"/>
            <a:ext cx="3938629" cy="187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7808" y="3932492"/>
            <a:ext cx="3137969" cy="18727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3890" y="3932492"/>
            <a:ext cx="4002750" cy="187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BA6465B-F112-4971-851A-291C68749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D442E0-5DBE-45BE-8FA0-EE9304E454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EB8AFD4-0453-40D3-932A-F24742778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6932470-AC65-4371-B201-9029594C8D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fractals in visual studio code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69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58" y="1697728"/>
            <a:ext cx="7373379" cy="1781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871" r="1600" b="1"/>
          <a:stretch/>
        </p:blipFill>
        <p:spPr>
          <a:xfrm>
            <a:off x="7248128" y="2862270"/>
            <a:ext cx="4752528" cy="13503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28" y="4321526"/>
            <a:ext cx="4982270" cy="6096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r="51752"/>
          <a:stretch/>
        </p:blipFill>
        <p:spPr>
          <a:xfrm>
            <a:off x="7241973" y="4903200"/>
            <a:ext cx="3966595" cy="8192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24" y="3657582"/>
            <a:ext cx="4115374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8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Scenario I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I found some code on </a:t>
            </a:r>
            <a:r>
              <a:rPr lang="en-AU" dirty="0" smtClean="0"/>
              <a:t>gitlab.com/github.com </a:t>
            </a:r>
            <a:r>
              <a:rPr lang="en-AU" dirty="0"/>
              <a:t>and want to use it (and keep it up to date)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584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/>
            <a:r>
              <a:rPr lang="en-AU" dirty="0" smtClean="0"/>
              <a:t>Staging Area and Working Copy</a:t>
            </a:r>
          </a:p>
          <a:p>
            <a:pPr marL="465750" lvl="1" indent="-285750"/>
            <a:endParaRPr lang="en-AU" dirty="0" smtClean="0"/>
          </a:p>
          <a:p>
            <a:pPr marL="285750" indent="-285750"/>
            <a:r>
              <a:rPr lang="en-AU" dirty="0" smtClean="0"/>
              <a:t>Git commands</a:t>
            </a:r>
          </a:p>
          <a:p>
            <a:pPr marL="465750" lvl="1" indent="-285750"/>
            <a:r>
              <a:rPr lang="en-AU" dirty="0" smtClean="0"/>
              <a:t>git status</a:t>
            </a:r>
          </a:p>
          <a:p>
            <a:pPr marL="465750" lvl="1" indent="-285750"/>
            <a:r>
              <a:rPr lang="en-AU" dirty="0" smtClean="0"/>
              <a:t>git commit –am “Hello”</a:t>
            </a:r>
          </a:p>
          <a:p>
            <a:pPr marL="465750" lvl="1" indent="-285750"/>
            <a:r>
              <a:rPr lang="en-US" dirty="0" err="1" smtClean="0"/>
              <a:t>git</a:t>
            </a:r>
            <a:r>
              <a:rPr lang="en-US" dirty="0" smtClean="0"/>
              <a:t> push</a:t>
            </a:r>
            <a:endParaRPr lang="en-AU" dirty="0" smtClean="0"/>
          </a:p>
          <a:p>
            <a:pPr marL="465750" lvl="1" indent="-285750"/>
            <a:endParaRPr lang="en-AU" dirty="0" smtClean="0"/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Summary</a:t>
            </a:r>
            <a:endParaRPr lang="en-A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70</a:t>
            </a:fld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150813"/>
            <a:ext cx="3360738" cy="288925"/>
          </a:xfrm>
        </p:spPr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pic>
        <p:nvPicPr>
          <p:cNvPr id="9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41" y="661750"/>
            <a:ext cx="6667751" cy="533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957388" y="5995951"/>
            <a:ext cx="31992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1400" dirty="0">
                <a:hlinkClick r:id="rId3"/>
              </a:rPr>
              <a:t>https://www.javatpoint.com/git-remote</a:t>
            </a:r>
            <a:endParaRPr lang="en-CA" sz="1400" dirty="0"/>
          </a:p>
        </p:txBody>
      </p:sp>
      <p:sp>
        <p:nvSpPr>
          <p:cNvPr id="11" name="Rectangle 10"/>
          <p:cNvSpPr/>
          <p:nvPr/>
        </p:nvSpPr>
        <p:spPr>
          <a:xfrm>
            <a:off x="4295800" y="2204864"/>
            <a:ext cx="3047626" cy="921185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4295801" y="1892090"/>
            <a:ext cx="2376264" cy="312773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8881022" y="1625326"/>
            <a:ext cx="2238069" cy="846299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9552383" y="2471625"/>
            <a:ext cx="1566708" cy="3405647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8453332" y="5112209"/>
            <a:ext cx="1099050" cy="765064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988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changes online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71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378" y="1534280"/>
            <a:ext cx="7639737" cy="496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2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fetch vs </a:t>
            </a:r>
            <a:r>
              <a:rPr lang="en-US" dirty="0" err="1" smtClean="0"/>
              <a:t>git</a:t>
            </a:r>
            <a:r>
              <a:rPr lang="en-US" dirty="0" smtClean="0"/>
              <a:t> pull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72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2348880"/>
            <a:ext cx="6974910" cy="30445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20" y="2924944"/>
            <a:ext cx="4827085" cy="156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2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3168426" cy="4608512"/>
          </a:xfrm>
        </p:spPr>
        <p:txBody>
          <a:bodyPr/>
          <a:lstStyle/>
          <a:p>
            <a:pPr marL="285750" indent="-285750"/>
            <a:r>
              <a:rPr lang="en-AU" dirty="0" smtClean="0"/>
              <a:t>Git commands</a:t>
            </a:r>
          </a:p>
          <a:p>
            <a:pPr marL="465750" lvl="1" indent="-285750"/>
            <a:r>
              <a:rPr lang="en-AU" dirty="0"/>
              <a:t>g</a:t>
            </a:r>
            <a:r>
              <a:rPr lang="en-AU" dirty="0" smtClean="0"/>
              <a:t>it fetch = </a:t>
            </a:r>
            <a:r>
              <a:rPr lang="en-AU" dirty="0"/>
              <a:t>update a local repository to the state of a remote</a:t>
            </a:r>
            <a:endParaRPr lang="en-AU" dirty="0" smtClean="0"/>
          </a:p>
          <a:p>
            <a:pPr marL="465750" lvl="1" indent="-285750"/>
            <a:r>
              <a:rPr lang="en-US" dirty="0" err="1" smtClean="0"/>
              <a:t>git</a:t>
            </a:r>
            <a:r>
              <a:rPr lang="en-US" dirty="0" smtClean="0"/>
              <a:t> pull = </a:t>
            </a:r>
            <a:r>
              <a:rPr lang="en-US" dirty="0" err="1" smtClean="0"/>
              <a:t>git</a:t>
            </a:r>
            <a:r>
              <a:rPr lang="en-US" dirty="0" smtClean="0"/>
              <a:t> fetch + merge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i</a:t>
            </a:r>
            <a:r>
              <a:rPr lang="en-AU" dirty="0" err="1" smtClean="0"/>
              <a:t>ncorporate</a:t>
            </a:r>
            <a:r>
              <a:rPr lang="en-AU" dirty="0" smtClean="0"/>
              <a:t> </a:t>
            </a:r>
            <a:r>
              <a:rPr lang="en-AU" dirty="0"/>
              <a:t>changes from a remote repository into the current branch</a:t>
            </a:r>
            <a:endParaRPr lang="en-AU" dirty="0" smtClean="0"/>
          </a:p>
          <a:p>
            <a:pPr marL="465750" lvl="1" indent="-285750"/>
            <a:endParaRPr lang="en-AU" dirty="0" smtClean="0"/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Summary</a:t>
            </a:r>
            <a:endParaRPr lang="en-A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73</a:t>
            </a:fld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150813"/>
            <a:ext cx="3360738" cy="288925"/>
          </a:xfrm>
        </p:spPr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pic>
        <p:nvPicPr>
          <p:cNvPr id="9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41" y="661750"/>
            <a:ext cx="6667751" cy="533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957388" y="5995951"/>
            <a:ext cx="31992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1400" dirty="0">
                <a:hlinkClick r:id="rId3"/>
              </a:rPr>
              <a:t>https://www.javatpoint.com/git-remote</a:t>
            </a:r>
            <a:endParaRPr lang="en-CA" sz="1400" dirty="0"/>
          </a:p>
        </p:txBody>
      </p:sp>
      <p:sp>
        <p:nvSpPr>
          <p:cNvPr id="15" name="Rectangle 14"/>
          <p:cNvSpPr/>
          <p:nvPr/>
        </p:nvSpPr>
        <p:spPr>
          <a:xfrm>
            <a:off x="8881022" y="1625326"/>
            <a:ext cx="2238069" cy="846299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9552383" y="2471625"/>
            <a:ext cx="1566708" cy="3405647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8453332" y="5112209"/>
            <a:ext cx="1099050" cy="765064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266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Scenario II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My student and I want version control for their PhD project</a:t>
            </a:r>
          </a:p>
          <a:p>
            <a:endParaRPr lang="en-AU" dirty="0" smtClean="0"/>
          </a:p>
          <a:p>
            <a:r>
              <a:rPr lang="en-AU" dirty="0" smtClean="0"/>
              <a:t>b) How to create a new project from existing code (but no repository)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129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4934" r="29705" b="16310"/>
          <a:stretch/>
        </p:blipFill>
        <p:spPr>
          <a:xfrm>
            <a:off x="335359" y="1844824"/>
            <a:ext cx="11432481" cy="295232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these steps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269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No big files! &lt; 5MB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76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348880"/>
            <a:ext cx="5770739" cy="2808312"/>
          </a:xfrm>
          <a:prstGeom prst="rect">
            <a:avLst/>
          </a:prstGeom>
        </p:spPr>
      </p:pic>
      <p:sp>
        <p:nvSpPr>
          <p:cNvPr id="10" name="Multiply 9"/>
          <p:cNvSpPr/>
          <p:nvPr/>
        </p:nvSpPr>
        <p:spPr>
          <a:xfrm>
            <a:off x="2872860" y="3818657"/>
            <a:ext cx="1127785" cy="432048"/>
          </a:xfrm>
          <a:prstGeom prst="mathMultiply">
            <a:avLst/>
          </a:prstGeom>
          <a:solidFill>
            <a:srgbClr val="E626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Multiply 10"/>
          <p:cNvSpPr/>
          <p:nvPr/>
        </p:nvSpPr>
        <p:spPr>
          <a:xfrm>
            <a:off x="2872859" y="4149080"/>
            <a:ext cx="1127785" cy="432048"/>
          </a:xfrm>
          <a:prstGeom prst="mathMultiply">
            <a:avLst/>
          </a:prstGeom>
          <a:solidFill>
            <a:srgbClr val="E626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Multiply 11"/>
          <p:cNvSpPr/>
          <p:nvPr/>
        </p:nvSpPr>
        <p:spPr>
          <a:xfrm>
            <a:off x="2879983" y="4509120"/>
            <a:ext cx="1127785" cy="432048"/>
          </a:xfrm>
          <a:prstGeom prst="mathMultiply">
            <a:avLst/>
          </a:prstGeom>
          <a:solidFill>
            <a:srgbClr val="E626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/>
          <p:cNvSpPr txBox="1"/>
          <p:nvPr/>
        </p:nvSpPr>
        <p:spPr>
          <a:xfrm>
            <a:off x="4799856" y="38186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RDM / Git Annex + </a:t>
            </a:r>
            <a:r>
              <a:rPr lang="en-AU" dirty="0" err="1" smtClean="0"/>
              <a:t>datalad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4799856" y="4202327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 smtClean="0"/>
              <a:t>zotero</a:t>
            </a:r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4799856" y="4571659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</a:t>
            </a:r>
            <a:r>
              <a:rPr lang="en-AU" dirty="0" smtClean="0"/>
              <a:t>sf.io</a:t>
            </a:r>
            <a:endParaRPr lang="en-AU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288676" y="4003323"/>
            <a:ext cx="5111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288676" y="4417525"/>
            <a:ext cx="5111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288676" y="4797248"/>
            <a:ext cx="5111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60880" y="3452719"/>
            <a:ext cx="673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 smtClean="0"/>
              <a:t>gitlab</a:t>
            </a:r>
            <a:r>
              <a:rPr lang="en-AU" dirty="0" smtClean="0"/>
              <a:t> -&gt; advanced topic: </a:t>
            </a:r>
            <a:r>
              <a:rPr lang="en-AU" dirty="0"/>
              <a:t>Continuous </a:t>
            </a:r>
            <a:r>
              <a:rPr lang="en-AU" dirty="0" smtClean="0"/>
              <a:t>Integration = running tests</a:t>
            </a:r>
            <a:endParaRPr lang="en-AU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249701" y="3637385"/>
            <a:ext cx="5111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77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5" grpId="0"/>
      <p:bldP spid="1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Scenario III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Someone wants to join the </a:t>
            </a:r>
            <a:r>
              <a:rPr lang="en-AU" dirty="0" smtClean="0"/>
              <a:t>project</a:t>
            </a:r>
          </a:p>
          <a:p>
            <a:endParaRPr lang="en-AU" dirty="0"/>
          </a:p>
          <a:p>
            <a:r>
              <a:rPr lang="en-AU" dirty="0" smtClean="0"/>
              <a:t>a) </a:t>
            </a:r>
            <a:r>
              <a:rPr lang="en-AU" dirty="0"/>
              <a:t>Adding a </a:t>
            </a:r>
            <a:r>
              <a:rPr lang="en-AU" dirty="0" smtClean="0"/>
              <a:t>user</a:t>
            </a:r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987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member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78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628800"/>
            <a:ext cx="9273835" cy="45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8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Scenario III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Someone wants to join the </a:t>
            </a:r>
            <a:r>
              <a:rPr lang="en-AU" dirty="0" smtClean="0"/>
              <a:t>project</a:t>
            </a:r>
          </a:p>
          <a:p>
            <a:endParaRPr lang="en-AU" dirty="0"/>
          </a:p>
          <a:p>
            <a:r>
              <a:rPr lang="en-AU" dirty="0" smtClean="0"/>
              <a:t>b) </a:t>
            </a:r>
            <a:r>
              <a:rPr lang="en-AU" dirty="0"/>
              <a:t>How to use git on the </a:t>
            </a:r>
            <a:r>
              <a:rPr lang="en-AU" dirty="0" smtClean="0"/>
              <a:t>cluster/workstations/CVL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041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Example: Fractals in python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Centre for Advanced Imaging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smtClean="0"/>
              <a:t>CAI - Gitlab | 2020-06-03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169" y="1988840"/>
            <a:ext cx="6878010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Git on cluster/workstations/CVL 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556883"/>
            <a:ext cx="11377264" cy="3061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71" y="4797152"/>
            <a:ext cx="8764223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0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52024" y="2132856"/>
            <a:ext cx="11312928" cy="93610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Branches are great for testing things quickly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1282" b="19187"/>
          <a:stretch/>
        </p:blipFill>
        <p:spPr>
          <a:xfrm>
            <a:off x="678326" y="1628800"/>
            <a:ext cx="9577064" cy="303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43546"/>
          <a:stretch/>
        </p:blipFill>
        <p:spPr>
          <a:xfrm>
            <a:off x="652024" y="3251464"/>
            <a:ext cx="9793162" cy="309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1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Branches are great for testing things quickly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7" y="1573160"/>
            <a:ext cx="9001000" cy="516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9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... and when successful can be merged </a:t>
            </a:r>
            <a:r>
              <a:rPr lang="en-AU" dirty="0" smtClean="0">
                <a:sym typeface="Wingdings" panose="05000000000000000000" pitchFamily="2" charset="2"/>
              </a:rPr>
              <a:t></a:t>
            </a:r>
            <a:r>
              <a:rPr lang="en-AU" dirty="0" smtClean="0"/>
              <a:t> 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528283"/>
            <a:ext cx="8895339" cy="473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0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Bonus Track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 smtClean="0"/>
              <a:t>I want to collaborate with multiple people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069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Collaboration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95326" y="3113744"/>
            <a:ext cx="6120754" cy="2691520"/>
          </a:xfrm>
        </p:spPr>
        <p:txBody>
          <a:bodyPr>
            <a:normAutofit fontScale="77500" lnSpcReduction="20000"/>
          </a:bodyPr>
          <a:lstStyle/>
          <a:p>
            <a:r>
              <a:rPr lang="en-AU" dirty="0" smtClean="0"/>
              <a:t>Definition: Remotes are Repositories stored on other computers – there can be multiple remotes!</a:t>
            </a:r>
          </a:p>
          <a:p>
            <a:r>
              <a:rPr lang="en-AU" dirty="0" smtClean="0"/>
              <a:t>Common names:</a:t>
            </a:r>
          </a:p>
          <a:p>
            <a:r>
              <a:rPr lang="en-AU" dirty="0" smtClean="0"/>
              <a:t>Origin: The “central” repo of the current project</a:t>
            </a:r>
          </a:p>
          <a:p>
            <a:r>
              <a:rPr lang="en-AU" dirty="0" smtClean="0"/>
              <a:t>Upstream: The central repo the current project is forked from</a:t>
            </a:r>
            <a:endParaRPr lang="en-AU" dirty="0"/>
          </a:p>
        </p:txBody>
      </p:sp>
      <p:sp>
        <p:nvSpPr>
          <p:cNvPr id="6" name="Cloud 5"/>
          <p:cNvSpPr/>
          <p:nvPr/>
        </p:nvSpPr>
        <p:spPr>
          <a:xfrm>
            <a:off x="8087544" y="4977174"/>
            <a:ext cx="4104456" cy="1656180"/>
          </a:xfrm>
          <a:prstGeom prst="cloud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C:\</a:t>
            </a:r>
            <a:r>
              <a:rPr lang="en-AU" dirty="0" smtClean="0"/>
              <a:t>Users\uqsbollm\code\neurodocker-fork</a:t>
            </a:r>
            <a:endParaRPr lang="en-AU" dirty="0"/>
          </a:p>
        </p:txBody>
      </p:sp>
      <p:sp>
        <p:nvSpPr>
          <p:cNvPr id="7" name="Cloud 6"/>
          <p:cNvSpPr/>
          <p:nvPr/>
        </p:nvSpPr>
        <p:spPr>
          <a:xfrm>
            <a:off x="7176120" y="2420888"/>
            <a:ext cx="4608512" cy="1656180"/>
          </a:xfrm>
          <a:prstGeom prst="cloud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hlinkClick r:id="rId3"/>
              </a:rPr>
              <a:t>https://github.com/stebo85/neurodocker</a:t>
            </a:r>
            <a:endParaRPr lang="en-AU" dirty="0"/>
          </a:p>
        </p:txBody>
      </p:sp>
      <p:sp>
        <p:nvSpPr>
          <p:cNvPr id="8" name="Double Wave 7"/>
          <p:cNvSpPr/>
          <p:nvPr/>
        </p:nvSpPr>
        <p:spPr>
          <a:xfrm>
            <a:off x="7320136" y="5085184"/>
            <a:ext cx="1296144" cy="936104"/>
          </a:xfrm>
          <a:prstGeom prst="doubleWav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Local</a:t>
            </a:r>
            <a:endParaRPr lang="en-AU" dirty="0"/>
          </a:p>
        </p:txBody>
      </p:sp>
      <p:sp>
        <p:nvSpPr>
          <p:cNvPr id="9" name="Double Wave 8"/>
          <p:cNvSpPr/>
          <p:nvPr/>
        </p:nvSpPr>
        <p:spPr>
          <a:xfrm>
            <a:off x="9563774" y="1844822"/>
            <a:ext cx="1296144" cy="936104"/>
          </a:xfrm>
          <a:prstGeom prst="doubleWav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Remote 1: Origin</a:t>
            </a:r>
            <a:endParaRPr lang="en-AU" dirty="0"/>
          </a:p>
        </p:txBody>
      </p:sp>
      <p:sp>
        <p:nvSpPr>
          <p:cNvPr id="10" name="Cloud 9"/>
          <p:cNvSpPr/>
          <p:nvPr/>
        </p:nvSpPr>
        <p:spPr>
          <a:xfrm>
            <a:off x="2732584" y="618678"/>
            <a:ext cx="4875583" cy="1656180"/>
          </a:xfrm>
          <a:prstGeom prst="cloud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hlinkClick r:id="rId4"/>
              </a:rPr>
              <a:t>https://github.com/ReproNim/neurodocker</a:t>
            </a:r>
            <a:endParaRPr lang="en-AU" dirty="0"/>
          </a:p>
        </p:txBody>
      </p:sp>
      <p:sp>
        <p:nvSpPr>
          <p:cNvPr id="11" name="Double Wave 10"/>
          <p:cNvSpPr/>
          <p:nvPr/>
        </p:nvSpPr>
        <p:spPr>
          <a:xfrm>
            <a:off x="1703512" y="978716"/>
            <a:ext cx="1652685" cy="936104"/>
          </a:xfrm>
          <a:prstGeom prst="doubleWav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Remote 2: Upstream</a:t>
            </a:r>
            <a:endParaRPr lang="en-AU" dirty="0"/>
          </a:p>
        </p:txBody>
      </p:sp>
      <p:sp>
        <p:nvSpPr>
          <p:cNvPr id="12" name="Curved Left Arrow 11"/>
          <p:cNvSpPr/>
          <p:nvPr/>
        </p:nvSpPr>
        <p:spPr>
          <a:xfrm>
            <a:off x="7320136" y="1052736"/>
            <a:ext cx="767408" cy="2232248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bg1"/>
                </a:solidFill>
              </a:rPr>
              <a:t>Fork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5" name="Up Arrow 14"/>
          <p:cNvSpPr/>
          <p:nvPr/>
        </p:nvSpPr>
        <p:spPr>
          <a:xfrm>
            <a:off x="8948278" y="3791890"/>
            <a:ext cx="478718" cy="1440159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Push</a:t>
            </a:r>
            <a:endParaRPr lang="en-AU" dirty="0"/>
          </a:p>
        </p:txBody>
      </p:sp>
      <p:sp>
        <p:nvSpPr>
          <p:cNvPr id="4" name="Curved Left Arrow 3"/>
          <p:cNvSpPr/>
          <p:nvPr/>
        </p:nvSpPr>
        <p:spPr>
          <a:xfrm rot="8570928">
            <a:off x="6149976" y="1638057"/>
            <a:ext cx="576064" cy="2004277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28644" y="246365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Pull request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6" name="Curved Left Arrow 15"/>
          <p:cNvSpPr/>
          <p:nvPr/>
        </p:nvSpPr>
        <p:spPr>
          <a:xfrm>
            <a:off x="10908931" y="2925073"/>
            <a:ext cx="1050192" cy="2648226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bg1"/>
                </a:solidFill>
              </a:rPr>
              <a:t>Clone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9480376" y="3825055"/>
            <a:ext cx="504056" cy="139980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03383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4" grpId="0" animBg="1"/>
      <p:bldP spid="5" grpId="0"/>
      <p:bldP spid="16" grpId="0" animBg="1"/>
      <p:bldP spid="1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326" y="117877"/>
            <a:ext cx="10768680" cy="1224137"/>
          </a:xfrm>
        </p:spPr>
        <p:txBody>
          <a:bodyPr/>
          <a:lstStyle/>
          <a:p>
            <a:r>
              <a:rPr lang="en-AU" dirty="0" smtClean="0"/>
              <a:t>Thank you!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95326" y="1988840"/>
            <a:ext cx="4824610" cy="3168355"/>
          </a:xfrm>
        </p:spPr>
        <p:txBody>
          <a:bodyPr>
            <a:normAutofit/>
          </a:bodyPr>
          <a:lstStyle/>
          <a:p>
            <a:r>
              <a:rPr lang="en-AU"/>
              <a:t>Please </a:t>
            </a:r>
            <a:r>
              <a:rPr lang="en-AU" dirty="0"/>
              <a:t>fill</a:t>
            </a:r>
            <a:r>
              <a:rPr lang="en-AU"/>
              <a:t> </a:t>
            </a:r>
            <a:r>
              <a:rPr lang="en-AU" dirty="0"/>
              <a:t>out </a:t>
            </a:r>
            <a:r>
              <a:rPr lang="en-AU"/>
              <a:t>feedback form:</a:t>
            </a:r>
            <a:endParaRPr lang="en-AU" dirty="0"/>
          </a:p>
          <a:p>
            <a:r>
              <a:rPr lang="en-AU">
                <a:hlinkClick r:id="rId2"/>
              </a:rPr>
              <a:t>http</a:t>
            </a:r>
            <a:r>
              <a:rPr lang="en-AU" dirty="0">
                <a:hlinkClick r:id="rId2"/>
              </a:rPr>
              <a:t>://tiny.cc/accsfeedback</a:t>
            </a:r>
            <a:endParaRPr lang="en-AU" dirty="0"/>
          </a:p>
          <a:p>
            <a:endParaRPr lang="en-AU" dirty="0"/>
          </a:p>
          <a:p>
            <a:r>
              <a:rPr lang="en-AU"/>
              <a:t>Please try </a:t>
            </a:r>
            <a:r>
              <a:rPr lang="en-AU" dirty="0"/>
              <a:t>out what you learned and post questions and problems in Microsoft teams, so everyone can learn </a:t>
            </a:r>
            <a:r>
              <a:rPr lang="en-AU" dirty="0">
                <a:sym typeface="Wingdings" panose="05000000000000000000" pitchFamily="2" charset="2"/>
              </a:rPr>
              <a:t></a:t>
            </a:r>
            <a:endParaRPr lang="en-AU" dirty="0"/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1340768"/>
            <a:ext cx="3013897" cy="486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83832" y="6550223"/>
            <a:ext cx="64807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chemeClr val="bg1">
                    <a:lumMod val="95000"/>
                  </a:schemeClr>
                </a:solidFill>
              </a:rPr>
              <a:t>https://i.pinimg.com/originals/69/c0/0f/69c00f325edfbd05913f13603d5741ea.jpg</a:t>
            </a:r>
          </a:p>
        </p:txBody>
      </p:sp>
      <p:sp>
        <p:nvSpPr>
          <p:cNvPr id="6" name="Rectangle 5"/>
          <p:cNvSpPr/>
          <p:nvPr/>
        </p:nvSpPr>
        <p:spPr>
          <a:xfrm>
            <a:off x="1710417" y="534599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6316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0"/>
            <a:ext cx="9316750" cy="1629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838" y="1656379"/>
            <a:ext cx="8485921" cy="520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5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iversity of Queensland">
  <a:themeElements>
    <a:clrScheme name="UQ PPT">
      <a:dk1>
        <a:sysClr val="windowText" lastClr="000000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E62645"/>
      </a:accent2>
      <a:accent3>
        <a:srgbClr val="00A2C7"/>
      </a:accent3>
      <a:accent4>
        <a:srgbClr val="EB602B"/>
      </a:accent4>
      <a:accent5>
        <a:srgbClr val="4085C6"/>
      </a:accent5>
      <a:accent6>
        <a:srgbClr val="2EA836"/>
      </a:accent6>
      <a:hlink>
        <a:srgbClr val="00A2C7"/>
      </a:hlink>
      <a:folHlink>
        <a:srgbClr val="00A2C7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Q PowerPoint Template v4.potx" id="{EB40B91F-2F7C-4628-893D-3539496D6C6A}" vid="{691CE4A2-4C6F-4895-A94C-37E246F52C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616867853EFA4B8F7F2D2E8488D378" ma:contentTypeVersion="13" ma:contentTypeDescription="Create a new document." ma:contentTypeScope="" ma:versionID="343f66741e4361c1c608547118c0d48e">
  <xsd:schema xmlns:xsd="http://www.w3.org/2001/XMLSchema" xmlns:xs="http://www.w3.org/2001/XMLSchema" xmlns:p="http://schemas.microsoft.com/office/2006/metadata/properties" xmlns:ns3="a4651bfa-bb72-4ab4-ae51-81b1865a3a1d" xmlns:ns4="63495728-94d9-4eaa-9410-21a788b52e90" targetNamespace="http://schemas.microsoft.com/office/2006/metadata/properties" ma:root="true" ma:fieldsID="07106e96249608aaf60aff39af40ebbc" ns3:_="" ns4:_="">
    <xsd:import namespace="a4651bfa-bb72-4ab4-ae51-81b1865a3a1d"/>
    <xsd:import namespace="63495728-94d9-4eaa-9410-21a788b52e9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651bfa-bb72-4ab4-ae51-81b1865a3a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495728-94d9-4eaa-9410-21a788b52e9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D1F29F-F7EF-412A-865B-826C6446EE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651bfa-bb72-4ab4-ae51-81b1865a3a1d"/>
    <ds:schemaRef ds:uri="63495728-94d9-4eaa-9410-21a788b52e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650695-47C8-423F-ADA3-AE2CD14609C4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63495728-94d9-4eaa-9410-21a788b52e90"/>
    <ds:schemaRef ds:uri="a4651bfa-bb72-4ab4-ae51-81b1865a3a1d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02C9BFC-0DFA-4B65-BA06-6D9B1EB23C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UQ PowerPoint Template v4</Template>
  <TotalTime>1246</TotalTime>
  <Words>1680</Words>
  <Application>Microsoft Office PowerPoint</Application>
  <PresentationFormat>Widescreen</PresentationFormat>
  <Paragraphs>419</Paragraphs>
  <Slides>86</Slides>
  <Notes>17</Notes>
  <HiddenSlides>15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Arial</vt:lpstr>
      <vt:lpstr>Calibri</vt:lpstr>
      <vt:lpstr>Wingdings</vt:lpstr>
      <vt:lpstr>University of Queensland</vt:lpstr>
      <vt:lpstr>CAI – Introduction to Git and Gitlab</vt:lpstr>
      <vt:lpstr>Thank you</vt:lpstr>
      <vt:lpstr>Foreword</vt:lpstr>
      <vt:lpstr>Most git tutorials you find online:</vt:lpstr>
      <vt:lpstr>The git tutorial we are attempting:</vt:lpstr>
      <vt:lpstr>Aims / Use Cases</vt:lpstr>
      <vt:lpstr>Scenario I</vt:lpstr>
      <vt:lpstr>Example: Fractals in python</vt:lpstr>
      <vt:lpstr>PowerPoint Presentation</vt:lpstr>
      <vt:lpstr>pywonderland</vt:lpstr>
      <vt:lpstr>Repository</vt:lpstr>
      <vt:lpstr>Repository</vt:lpstr>
      <vt:lpstr>Intermezzo I</vt:lpstr>
      <vt:lpstr>Ingredients for a Python IDE</vt:lpstr>
      <vt:lpstr>Connect VPN</vt:lpstr>
      <vt:lpstr>Open Software Centre</vt:lpstr>
      <vt:lpstr>Install git</vt:lpstr>
      <vt:lpstr>Install miniconda</vt:lpstr>
      <vt:lpstr>Add to system path</vt:lpstr>
      <vt:lpstr>Install Visual Studio Code (portable version)</vt:lpstr>
      <vt:lpstr>Open Visual Studio Code</vt:lpstr>
      <vt:lpstr>Enable Python Connection</vt:lpstr>
      <vt:lpstr>Add libraries</vt:lpstr>
      <vt:lpstr>Add more libraries</vt:lpstr>
      <vt:lpstr>Using git in Visual Studio Code</vt:lpstr>
      <vt:lpstr>Git Clone via command palette</vt:lpstr>
      <vt:lpstr>Clone Repository</vt:lpstr>
      <vt:lpstr>Repository URL</vt:lpstr>
      <vt:lpstr>PowerPoint Presentation</vt:lpstr>
      <vt:lpstr>Git in other IDEs</vt:lpstr>
      <vt:lpstr>PowerPoint Presentation</vt:lpstr>
      <vt:lpstr>Remote</vt:lpstr>
      <vt:lpstr>Run the new code</vt:lpstr>
      <vt:lpstr>Intermezzo II</vt:lpstr>
      <vt:lpstr>PowerPoint Presentation</vt:lpstr>
      <vt:lpstr>Adding cairocffi only</vt:lpstr>
      <vt:lpstr>Install all requirements</vt:lpstr>
      <vt:lpstr>Generating fractals</vt:lpstr>
      <vt:lpstr>PowerPoint Presentation</vt:lpstr>
      <vt:lpstr>PowerPoint Presentation</vt:lpstr>
      <vt:lpstr>PowerPoint Presentation</vt:lpstr>
      <vt:lpstr>What is a “Commit”?</vt:lpstr>
      <vt:lpstr>Summary</vt:lpstr>
      <vt:lpstr>Scenario II</vt:lpstr>
      <vt:lpstr>Go to cai-gitlab.cai.uq.edu.au</vt:lpstr>
      <vt:lpstr>Connect VPN</vt:lpstr>
      <vt:lpstr>Go to cai-gitlab.cai.uq.edu.au</vt:lpstr>
      <vt:lpstr>Go to groups</vt:lpstr>
      <vt:lpstr>Go to groups</vt:lpstr>
      <vt:lpstr>Choose your sub-project &amp; create new project</vt:lpstr>
      <vt:lpstr>PowerPoint Presentation</vt:lpstr>
      <vt:lpstr>PowerPoint Presentation</vt:lpstr>
      <vt:lpstr>Starting a new git repository</vt:lpstr>
      <vt:lpstr>Global config</vt:lpstr>
      <vt:lpstr>Creating new repository</vt:lpstr>
      <vt:lpstr>Intermezzo III</vt:lpstr>
      <vt:lpstr>Creating new ssh key</vt:lpstr>
      <vt:lpstr>Add public(!) key to gitlab</vt:lpstr>
      <vt:lpstr>Creating new repository</vt:lpstr>
      <vt:lpstr>Creating new repository</vt:lpstr>
      <vt:lpstr>PowerPoint Presentation</vt:lpstr>
      <vt:lpstr>The truth – and only the truth</vt:lpstr>
      <vt:lpstr>How history evolves</vt:lpstr>
      <vt:lpstr>Commit and Push</vt:lpstr>
      <vt:lpstr>But nothing is ever truly lost</vt:lpstr>
      <vt:lpstr>But nothing is ever truly lost</vt:lpstr>
      <vt:lpstr>Fun fractals in visual studio code</vt:lpstr>
      <vt:lpstr>Staging Area</vt:lpstr>
      <vt:lpstr>Fun fractals in visual studio code</vt:lpstr>
      <vt:lpstr>Summary</vt:lpstr>
      <vt:lpstr>Making changes online</vt:lpstr>
      <vt:lpstr>git fetch vs git pull</vt:lpstr>
      <vt:lpstr>Summary</vt:lpstr>
      <vt:lpstr>Scenario II</vt:lpstr>
      <vt:lpstr>Follow these steps</vt:lpstr>
      <vt:lpstr>No big files! &lt; 5MB</vt:lpstr>
      <vt:lpstr>Scenario III</vt:lpstr>
      <vt:lpstr>Adding a member</vt:lpstr>
      <vt:lpstr>Scenario III</vt:lpstr>
      <vt:lpstr>Git on cluster/workstations/CVL </vt:lpstr>
      <vt:lpstr>Branches are great for testing things quickly</vt:lpstr>
      <vt:lpstr>Branches are great for testing things quickly</vt:lpstr>
      <vt:lpstr>... and when successful can be merged  </vt:lpstr>
      <vt:lpstr>Bonus Track</vt:lpstr>
      <vt:lpstr>Collaboration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Rebekah</dc:creator>
  <cp:lastModifiedBy>Steffen Bollmann</cp:lastModifiedBy>
  <cp:revision>100</cp:revision>
  <dcterms:created xsi:type="dcterms:W3CDTF">2018-09-28T01:38:30Z</dcterms:created>
  <dcterms:modified xsi:type="dcterms:W3CDTF">2020-06-02T23:52:15Z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0x01010024616867853EFA4B8F7F2D2E8488D378</vt:lpwstr>
  </property>
</Properties>
</file>